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 id="214748365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88884727d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88884727d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 selection can naturally be seen as a search problem. When you create test cases, you often have one or more goals. Perhaps that goal is to find violations of a specification, to assess performance, to achieve code coverage, or any number of other things that we may have in mind when we design test cases. We cannot try all input. However, somewhere in that space of possibilities lies a subset of inputs that best meets the goals we have in mind. Out of all of the test cases that could be generated, we want to identify—systematically and at a reasonable cost—those that best meet those goals. Search-based test generation is an intuitive AI technique for locating those test cases that maps to the same process we might use ourselves to find a solution to a problem. Let us consider a situation where you are asked a question. If you do not know the answer, you might make a guess—either be an educated guess or one made completely at random. In either case, you would then get some feedback. How close were you to reaching the “correct” answer? If your answer was not correct, you could then make a second guess. Your second guess, if nothing else, should be closer to being correct based on the knowledge gained from the feedback on that initial guess. If you are still not correct, you might then make a third, fourth, etc. guess—each time incorporating feedback on the previous guess.</a:t>
            </a:r>
            <a:endParaRPr/>
          </a:p>
        </p:txBody>
      </p:sp>
      <p:sp>
        <p:nvSpPr>
          <p:cNvPr id="163" name="Google Shape;163;g2088884727d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88884727d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88884727d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Test input generation can be mapped to the same process. We start with a problem we want to solve. We have some goal that we want to achieve through the creation of unit tests. If that goal can be measured, then we can automate input generation. Fortunately, many testing goals can be measured. • If we are interested in exploring the exceptions a class can throw, then we want the inputs that trigger the most exceptions. • If we are interested in covering all outcomes of a function, then we can divide the output into representative values and identify the inputs that cover all representative output values. • If we are interested in executing all lines of code, then we are searching for the inputs that cover more of the code structure. • If we are interested in executing a wide variety of input, then we want to find a set of inputs with the highest diversity in their values. Attainment of many goals can be measured, whether as a percentage of a known checklist or just a count that we want to maximize. Even if we have a higher-level goal in mind that cannot be directly measured, there may be measurable sub-goals that correlate with that higher-level goal. For example, “find faults” cannot be measured—we do not know what faults are in our goal—but maximizing code coverage or covering diverse outputs may increase the likelihood of detecting a fault. Once we have a measurable goal, we can automate the guess-and-check process outlined above via a metaheuristic optimization algorithm.</a:t>
            </a:r>
            <a:endParaRPr/>
          </a:p>
        </p:txBody>
      </p:sp>
      <p:sp>
        <p:nvSpPr>
          <p:cNvPr id="171" name="Google Shape;171;g2088884727d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088884727d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088884727d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metaheuristic and potentially feedback from those scores - and try again. </a:t>
            </a:r>
            <a:endParaRPr/>
          </a:p>
        </p:txBody>
      </p:sp>
      <p:sp>
        <p:nvSpPr>
          <p:cNvPr id="179" name="Google Shape;179;g2088884727d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088884727d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088884727d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Given that near-infinite number of possible inputs, (1). We want to spend the shortest time we can to find a solution that meets our goals. As a result, all search techniques follow a defined strategy, the search heuristic. (4)</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188" name="Google Shape;188;g2088884727d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88884727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88884727d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problem domain you might be familiar with already. You’ve all taken some kind of algorithms or data strcutures course. Then you probably talked about graphs. Given a directed acyclic graph, we might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196" name="Google Shape;196;g2088884727d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88884727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088884727d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Search-based test generation is more similar to something like A*, where we incorporate some domain expertise on what we are looking for.  </a:t>
            </a:r>
            <a:r>
              <a:rPr lang="sv-SE"/>
              <a:t>This process is powered by metaheuristic optimization algorithms which define how we select and modify test cases. The metaheuristic is guided by feedback from one or more fintess functions. scoring mechanisms that tells you good a proposed solution is. How close is it to meeting our goals? The metaheuristic takes feedback from the </a:t>
            </a:r>
            <a:r>
              <a:rPr lang="sv-SE" sz="1100">
                <a:solidFill>
                  <a:srgbClr val="000000"/>
                </a:solidFill>
                <a:latin typeface="Arial"/>
                <a:ea typeface="Arial"/>
                <a:cs typeface="Arial"/>
                <a:sym typeface="Arial"/>
              </a:rPr>
              <a:t>Testing has one of more goals, such as executing certain code elelements, driving the system to throw exceptions, detecting planted faults. </a:t>
            </a:r>
            <a:r>
              <a:rPr lang="sv-SE" sz="1100">
                <a:latin typeface="Arial"/>
                <a:ea typeface="Arial"/>
                <a:cs typeface="Arial"/>
                <a:sym typeface="Arial"/>
              </a:rPr>
              <a:t>The fitness functions offer feedback, based on those goals, to shape the test suites, ideally in a way that brings us closer to our goals.</a:t>
            </a:r>
            <a:endParaRPr/>
          </a:p>
        </p:txBody>
      </p:sp>
      <p:sp>
        <p:nvSpPr>
          <p:cNvPr id="205" name="Google Shape;205;g2088884727d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88884727d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88884727d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088884727d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88884727d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88884727d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solving any problem, we first must define the form the solution to the problem must take. What, exactly, does a solution to a problem “look” like? What are its contents? How can it be manipulated? Answering these questions is</a:t>
            </a:r>
            <a:endParaRPr/>
          </a:p>
          <a:p>
            <a:pPr indent="0" lvl="0" marL="0" rtl="0" algn="l">
              <a:spcBef>
                <a:spcPts val="0"/>
              </a:spcBef>
              <a:spcAft>
                <a:spcPts val="0"/>
              </a:spcAft>
              <a:buNone/>
            </a:pPr>
            <a:r>
              <a:rPr lang="sv-SE"/>
              <a:t>crucial before we can define how to identify the “best” solution. In this case, we might be interested in identifying a set of unit tests that maximise attainment of a testing goal. This means that a solution is a test suite—a collection of test cases. We can start from this decision, and break it down into theelements relevant to our problem. • A solution is a test suite. • A test suite contains one or more test cases, expressed as individual methods of a single test class. • The solution interacts with a unit-under-test (UUT) which is a single, identified class with a constructor (optional) and one or more methods. • Each test case contains an initialization of the CUT which is a call to its constructor, if it has one. • Each test case then contains one or more actions, i.e., calls to one of the methods of the CUT or assignments to a class variable. • The initialization and each action have zero or more parameters (input) supplied to that action.</a:t>
            </a:r>
            <a:endParaRPr/>
          </a:p>
          <a:p>
            <a:pPr indent="0" lvl="0" marL="0" rtl="0" algn="l">
              <a:spcBef>
                <a:spcPts val="0"/>
              </a:spcBef>
              <a:spcAft>
                <a:spcPts val="0"/>
              </a:spcAft>
              <a:buNone/>
            </a:pPr>
            <a:r>
              <a:rPr lang="sv-SE"/>
              <a:t>This means that we can think of a test suite as a collection of test cases, and each test case as a single initialization and a collection of actions, with associated parameters. When we generate a solution, we choose a number of test cases to create. For each of those test cases, we choose a number of actions to generate. Different solutions can differ in size—they can have differing numbers of test cases—and each test case can differ in size—each can contain a differing number of actions</a:t>
            </a:r>
            <a:endParaRPr/>
          </a:p>
        </p:txBody>
      </p:sp>
      <p:sp>
        <p:nvSpPr>
          <p:cNvPr id="233" name="Google Shape;233;g2088884727d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88884727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088884727d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search-based test generation, we represent two solutions in two different forms: Phenotype (External) Representation: The phenotype is the version of the solution that will be presented to an external audience. This is typically in a human-readable form for a test case. What we have on the right here on the slide. The phenotype representation takes the form of an executable test class. In turn, each test case is a method containing an initialization, followed by a series of method calls or assignments to class variables, as we discussed. This can be run directly and read by humans. • Genotype (Internal) Representation: The genotype is a representation used internally, within the metaheuristic algorithm. This version includes the properties of the solution that are relevant to the search algorithm, e.g., the elements that can be manipulated directly. It is generally a minimal representation that can be easily manipulated by a program.  The external representation is not ideal for use by the metaheuristic search algorithm as it cannot be easily manipulated. If we wanted to change one method call to another, we would have to identify which methods were being called. If we wanted to change the value assigned to a variable, we would have to identify (a) which variable was being assigned a value, (b) identify the portion of the line that represents the value, and (c), change that value to another. Internally, we require a representation that can be manipulated quickly and easily. This is on the left. A test suite is a list of test cases. If we want to add a test case, we can simply append it to the list. If we want to access or delete an existing test case,</a:t>
            </a:r>
            <a:endParaRPr/>
          </a:p>
          <a:p>
            <a:pPr indent="0" lvl="0" marL="0" rtl="0" algn="l">
              <a:spcBef>
                <a:spcPts val="0"/>
              </a:spcBef>
              <a:spcAft>
                <a:spcPts val="0"/>
              </a:spcAft>
              <a:buNone/>
            </a:pPr>
            <a:r>
              <a:rPr lang="sv-SE"/>
              <a:t>we can simply select an index from the list. Each test case is a list of actions. Similarly, we can simply refer to the index of an action of interest. Each action is a list containing (a) an action identifier - referring to a specific method call or variable that we can assign values to- and (b), a list of parameters to that action. An identifier of −1 is reserved for the constructor</a:t>
            </a:r>
            <a:endParaRPr/>
          </a:p>
        </p:txBody>
      </p:sp>
      <p:sp>
        <p:nvSpPr>
          <p:cNvPr id="241" name="Google Shape;241;g2088884727d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88884727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088884727d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088884727d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088884727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80" name="Google Shape;80;g208888472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88884727d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88884727d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As previously-mentioned, fitness functions are the cornerstone of search-based test generation. The core concept is simple and flexible—a fitness function is simply a function that takes in a solution candidate and returns a “score” describing the quality of that solution. This gives us the means to differentiate one solution from another, and more importantly, to tell if one solution is better than another. Fitness functions are meant to embody the goals of the tester. They tell us how close a test suite came to meeting those goals. The fitness functions employed determine what properties the final solution produced by the algorithm will have, and shape the evolution of those solutions by providing a target for optimization.</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Essentially any function can serve as a fitness function, as long as it returns a numeric score. It is common to use a function that emits either a percentage (e.g., percentage of a checklist completed) or a raw number as a score, then either maximise or minimise that score. A fitness function should not return a Boolean value. This offers almost no feedback to improve the solution.</a:t>
            </a:r>
            <a:endParaRPr sz="1100">
              <a:solidFill>
                <a:srgbClr val="000000"/>
              </a:solidFill>
              <a:latin typeface="Arial"/>
              <a:ea typeface="Arial"/>
              <a:cs typeface="Arial"/>
              <a:sym typeface="Arial"/>
            </a:endParaRPr>
          </a:p>
        </p:txBody>
      </p:sp>
      <p:sp>
        <p:nvSpPr>
          <p:cNvPr id="261" name="Google Shape;261;g2088884727d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88884727d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88884727d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 fitness function should yield (largely) continuous scores. A small change in a solution should not cause a large change (either positive or negative) in the resulting score. Continuity in the scoring offers clearer feedback to the metaheuristic algorithm. • The best fitness functions offer not just an indication of quality, but a distance to the optimal quality. For example, rather than measuring completion of a checklist of items, we might offer some indication of how close a solution came to completing the remaining items on that checklist. We’ll show an example of that in a second. Depending on the algorithm employed, either a single fitness function or multiple fitness functions can be optimised at once. If multiple are optimized, all functions will shape the final test suite, so this is often a nice way to get versatile tests. We can optimize multiple fintness functions in two ways. </a:t>
            </a:r>
            <a:r>
              <a:rPr lang="sv-SE"/>
              <a:t>we can either try to balance multiple functions, finding solutions that improve all scores for all functions as much as possible without hurting the scores of other functions. This is very effective, but can be very difficutl. The second thing is that we can create a single combined score as a linear combination of scores of the individual functions. This is easier and often works well, but allows maximization of one function at the expense of others. </a:t>
            </a:r>
            <a:endParaRPr/>
          </a:p>
        </p:txBody>
      </p:sp>
      <p:sp>
        <p:nvSpPr>
          <p:cNvPr id="270" name="Google Shape;270;g2088884727d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88884727d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88884727d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a code coverage measurement called branch coverage.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In this little bit of code, we have two branching points. We want each to evaluate to false and each to evaluate to true when we execute our test cases. If all of these branching pioints evaluate to all possible outcomes, we achieve branch coverage. </a:t>
            </a:r>
            <a:endParaRPr/>
          </a:p>
        </p:txBody>
      </p:sp>
      <p:sp>
        <p:nvSpPr>
          <p:cNvPr id="279" name="Google Shape;279;g2088884727d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088884727d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088884727d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Branch coverage is a good goal for test generation, as we can measure it without a human present. This means we can try to optimize it. Now, how would you design a fitness function for it? Well, as a first attempt, we could just measure coverage and try to maximize that percentage. There are standard tools to perform this calculation, like pytest-cov in Python or in Java, we can use Cobertura or IntelliJ has built-in tools that can measure this. This can be very effective as a fitness function. However, it’s main weakness is that it only tells us what we have covered. This dopes not tell us much about </a:t>
            </a:r>
            <a:r>
              <a:rPr lang="sv-SE"/>
              <a:t>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 That leads to an even better fitness function.</a:t>
            </a:r>
            <a:endParaRPr/>
          </a:p>
          <a:p>
            <a:pPr indent="0" lvl="0" marL="0" rtl="0" algn="l">
              <a:spcBef>
                <a:spcPts val="0"/>
              </a:spcBef>
              <a:spcAft>
                <a:spcPts val="0"/>
              </a:spcAft>
              <a:buNone/>
            </a:pPr>
            <a:r>
              <a:t/>
            </a:r>
            <a:endParaRPr/>
          </a:p>
        </p:txBody>
      </p:sp>
      <p:sp>
        <p:nvSpPr>
          <p:cNvPr id="292" name="Google Shape;292;g2088884727d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88884727d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088884727d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300" name="Google Shape;300;g2088884727d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088884727d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088884727d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308" name="Google Shape;308;g2088884727d_0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88884727d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088884727d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319" name="Google Shape;319;g2088884727d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088884727d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088884727d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calculating fitness, we often incorporate small additional properties related to what results in a good test suite. A very common thing to do is to subtract from the fitness score a bloat penalty. The bloat penalty is a small penaltintended to control the size of the produced solution in two dimensions: the number of test cases, and the number of actions in each test. A massive test suite may attain high code coverage, but it is likely to contain many redundant elements as well. In addition, it will be more difficult to understand when read by a human. In particular, long sequences of actions may hinder efforts to debug the code and identify a fault. Therefore, we use the bloat penalty to encourage the metaheuristic algorithm to produce small-but-effective test suites. The bloat penalty is calculated as follows: (num test cases/num tests penalty) + (average test length/length test penalty). The penalties are weighrts that a tester can adjust, for example </a:t>
            </a:r>
            <a:endParaRPr/>
          </a:p>
          <a:p>
            <a:pPr indent="0" lvl="0" marL="0" rtl="0" algn="l">
              <a:spcBef>
                <a:spcPts val="0"/>
              </a:spcBef>
              <a:spcAft>
                <a:spcPts val="0"/>
              </a:spcAft>
              <a:buNone/>
            </a:pPr>
            <a:r>
              <a:rPr lang="sv-SE"/>
              <a:t>num tests penalty is 10 and length test penalty is 30. That is, we divide the number of test cases by 10 and the average length of a single test case (number of actions) by 30. It is important to not penalise too heavily, as that will increase</a:t>
            </a:r>
            <a:endParaRPr/>
          </a:p>
          <a:p>
            <a:pPr indent="0" lvl="0" marL="0" rtl="0" algn="l">
              <a:spcBef>
                <a:spcPts val="0"/>
              </a:spcBef>
              <a:spcAft>
                <a:spcPts val="0"/>
              </a:spcAft>
              <a:buNone/>
            </a:pPr>
            <a:r>
              <a:rPr lang="sv-SE"/>
              <a:t>the difficulty of the core optimization task—some expansion in the number of tests or length of a test is needed to cover the branching structure of the code. These penalty values allow some exploration while still encouraging the</a:t>
            </a:r>
            <a:endParaRPr/>
          </a:p>
          <a:p>
            <a:pPr indent="0" lvl="0" marL="0" rtl="0" algn="l">
              <a:spcBef>
                <a:spcPts val="0"/>
              </a:spcBef>
              <a:spcAft>
                <a:spcPts val="0"/>
              </a:spcAft>
              <a:buNone/>
            </a:pPr>
            <a:r>
              <a:rPr lang="sv-SE"/>
              <a:t>metaheuristic to locate smaller solutions.</a:t>
            </a:r>
            <a:endParaRPr/>
          </a:p>
        </p:txBody>
      </p:sp>
      <p:sp>
        <p:nvSpPr>
          <p:cNvPr id="327" name="Google Shape;327;g2088884727d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088884727d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088884727d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338" name="Google Shape;338;g2088884727d_0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088884727d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088884727d_0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2088884727d_0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88884727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remendous amount of manual, fallable human effort going into testing, could be relieved by automating part, at least, of the creation process. Now, we don’t *yet* have magic AI yet where we can press a button, go have fika, and come back to tested software. But, there are practical, usable means of automating parts of testing. We can look for (2), and see what we can do about those. For instance, our focus todat is on how we can automate input generation. WE can Have a program come up with ways to poke and prod the system in interesting ways. The algorithm can create test cases with input for us, and then we just need to add test oracles. So, you can use automation in two ways here. The first is that you can generate input and have a human add assertions, still some human effort but can still save time - especially if you have a good set of general assertions describing properties of correct output. Or, in many cases, we just want to see crashes or exceptions - then we don’t need human help at all - fuzzers, for instance, can very effectively find crashes, overflows, and other security vulnerabilities without human intervention. </a:t>
            </a:r>
            <a:endParaRPr sz="1100">
              <a:solidFill>
                <a:srgbClr val="000000"/>
              </a:solidFill>
              <a:latin typeface="Arial"/>
              <a:ea typeface="Arial"/>
              <a:cs typeface="Arial"/>
              <a:sym typeface="Arial"/>
            </a:endParaRPr>
          </a:p>
        </p:txBody>
      </p:sp>
      <p:sp>
        <p:nvSpPr>
          <p:cNvPr id="88" name="Google Shape;88;g2088884727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088884727d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088884727d_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We need to choose a smart strategy to sample from the search space. The metaheuristic decides how to select and revise solutions and Changes its approach based on past guesses 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352" name="Google Shape;352;g2088884727d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88884727d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088884727d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two main families of metaheuristics, local searches - which tend to focus on a single solution at a time and make small adjustments. global searches focus on multiple solutions and tend to make larger changes to them.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 core strategies used by many of these are based on (3). In any case, the choice of metaheuristic is a (4). Some are very fast, but vulnerable to getting trapped when a bad guess is made. Some are better for certain problems. Some are very complex and will give you a better solution, but require a substantial time investment. There are a number of trade-offs to consider. We will present two here - a simple hill climber, then a more complex genetic algorithm - which is slower, but potentially produces more robust solutions.</a:t>
            </a:r>
            <a:endParaRPr/>
          </a:p>
        </p:txBody>
      </p:sp>
      <p:sp>
        <p:nvSpPr>
          <p:cNvPr id="367" name="Google Shape;367;g2088884727d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88884727d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088884727d_0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We place an end point on the search using our search budget. This can come in two forms. Either the number of attempts made. Or the total time allocated to the search, in minutes, seconds. We will allow two minutes to come up with something. Without an exhaustive search, we can make no guarantees about finding the best possible solution. We can’t ensure the goal is met, we can’t ensure it can be met, and we can’t promise the most optimal solution. What we try to do is choose a metaheuristic that delivers the best solution possible before we run out of time or guesses. </a:t>
            </a:r>
            <a:endParaRPr/>
          </a:p>
        </p:txBody>
      </p:sp>
      <p:sp>
        <p:nvSpPr>
          <p:cNvPr id="382" name="Google Shape;382;g2088884727d_0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88884727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088884727d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Local searches tend to be pretty simple (1). In local search, this is generally one solution at a time, while in globalb searches, we often evolve a population of solutions in parallel. Then, (2). The neighbors are any test cases that could be generated by making a small incremental change to the current solution. The idea is that, if you’re pretty good already, you might improve by making a tiny, tiny change. If you do, try to improve again, and keep going until you can’t get any better. Local searches tend to be very easy to implement and are very fast to execute as long as you picked a good starting point. That’s the big issue, though. If you didn’t make a good initial guess, you can get stuck in a particular region of the solution space, unable to find a good solution. The basic thing that you can do to help with this is to add restarts when you get stuck. </a:t>
            </a:r>
            <a:endParaRPr/>
          </a:p>
        </p:txBody>
      </p:sp>
      <p:sp>
        <p:nvSpPr>
          <p:cNvPr id="390" name="Google Shape;390;g2088884727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088884727d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088884727d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A Hill Climber is a classic metaheuristic that embodies the “guess-and-check” process we discussed earlier. The algorithm makes an initial guess purely at random, then attempts to improve that guess by making small, iterative changes to it. While we still have search budget remaining, we attempt to improve this solution over a series of generations of evolution. Each generation, we get a set number of attempts to improve the solution. We impose a mutation to the current solution - a small change. If that change results in a better score, we adopt the mutated solution as our new solution and continue to the next generation - keeping track all along iof the best solution we have ever seen. If we run our of tries, we restart with a new completely random solution.  We can think of the landscape of possible solutions as a topographical map, where better fitness scores represent higher levels of elevation in the landscape. This algorithm is called a “Hill Climber” because it attempts to scale that landscape, finding the tallest peak that it can in its local neighborhood. At times, we reach a point where we can’t improve the fitness any further. We refer to these situations at local optima. If we reach a local optima, we need to move to a new “neighborhood” in order to find taller peaks to ascend. At the end, you return the best solution you saw during that run. </a:t>
            </a:r>
            <a:endParaRPr/>
          </a:p>
        </p:txBody>
      </p:sp>
      <p:sp>
        <p:nvSpPr>
          <p:cNvPr id="398" name="Google Shape;398;g2088884727d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088884727d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088884727d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generation, we attempt to improve the current solution through the process of mutation. During mutation, we introduce one small change to the current solution from the set on this slide. (go over each).</a:t>
            </a:r>
            <a:endParaRPr/>
          </a:p>
        </p:txBody>
      </p:sp>
      <p:sp>
        <p:nvSpPr>
          <p:cNvPr id="407" name="Google Shape;407;g2088884727d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088884727d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088884727d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control this process, we use two user-controllable parameters. • Maximum Number of Tries: A limit on the number of mutations we are willing to try before restarting. By default, this is set to 200. • Maximum Number of Restarts: A limit of restarts we are willing to try before giving up on the search. Be default, this is set to 5. The core process employed by the Hill Climber is simple, but effective. Hill Climbers also tend to be faster than many other metaheuristics. This makes them a popular starting point for search-based automation. Their primary weakness is that reliance on making a good initial guess. A bad initial guess could result in time wasted exploring a relatively “flat” neighborhood in that search landscape. Restarts are essential to overcoming that limitation</a:t>
            </a:r>
            <a:endParaRPr/>
          </a:p>
        </p:txBody>
      </p:sp>
      <p:sp>
        <p:nvSpPr>
          <p:cNvPr id="416" name="Google Shape;416;g2088884727d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088884727d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088884727d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a couple of differences.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They don’t just impose mutations, but may have other mechanisms for promoting and combining different solutions. They tend to be inspired by some natural process. The most famous, genetic algorithms, are based on how species evolve over time, with mechansims modeling mutation and breeding and how those influence the gene 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424" name="Google Shape;424;g2088884727d_0_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088884727d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088884727d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Genetic Algorithms model the evolution of a population over time. In a population, certain individuals may be “fitter” than others, possessing traits that lead them to thrive—traits that we would like to see passed forward to the next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generation through reproduction with other fit individuals. Over time, random mutations introduced into the population may also introduce advantages that are also passed forward to the next generation. Over time, through mutation and</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reproduction, the overall population will grow stronger and stronger. As a metaheuristic, a Genetic Algorithm is build on a core generation-based loop like the Hill Climber. However, there are two primary differences: As noted, Rather than evolving a single solution, we simultaneously manage a population of different solutions. Second, In addition to using mutation to improve solutions, a Genetic Algorithm also makes use of a selection process to identify the best individuals in a population, and a crossover process that produces new solutions merging the test cases (“genes”) of parent solutions (“chromsomes”).</a:t>
            </a:r>
            <a:endParaRPr/>
          </a:p>
        </p:txBody>
      </p:sp>
      <p:sp>
        <p:nvSpPr>
          <p:cNvPr id="433" name="Google Shape;433;g2088884727d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088884727d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088884727d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core algorithm is outlined here. We start by creating an initial population, where each member of the population is a randomly-generated test suite. We then begin the first generation</a:t>
            </a:r>
            <a:endParaRPr/>
          </a:p>
          <a:p>
            <a:pPr indent="0" lvl="0" marL="0" rtl="0" algn="l">
              <a:spcBef>
                <a:spcPts val="0"/>
              </a:spcBef>
              <a:spcAft>
                <a:spcPts val="0"/>
              </a:spcAft>
              <a:buNone/>
            </a:pPr>
            <a:r>
              <a:rPr lang="sv-SE"/>
              <a:t>of evolution.Each generation, we form a new population by applying a series of actions intended to promote the best “genes” forward. We form the new population by creating two new solutions at a time. First, we attempt to identify two of the best solutions in a population, a process called selection. These two solutions may be carried forward as-is. However, at certain probabilities, we may make further modifications to the chosen solutions. The first of these is crossover—a transformation that models reproduction where we combine individual genes (test cases) of the two solutions. We may introduce further mutations to zero, one, or both of the solutions. At a certain probability, we will introduce a single mutation to each solution. We do this independently for both. The mutation process is the same as in the Hill Climber, where we can add, delete, or modify an individual action or add or delete a full test case. Finally, we add both of the solutions to the new population. If either solution is better than the best seen to date, we save it to be returned at the end of the process. Once the new population is complete, we continue to the next generation. There may be a finite amount of improvement that we can see in a population before it becomes stagnant. If the population cannot be improved further, we may wish to terminate early and not waste computational effort. To enable this, we count the number of generations where no improvement has been seen, and terminate if it passes a user-set exhaustion threshold. If we identify a new “best” solution, we reset this counter .</a:t>
            </a:r>
            <a:endParaRPr/>
          </a:p>
        </p:txBody>
      </p:sp>
      <p:sp>
        <p:nvSpPr>
          <p:cNvPr id="442" name="Google Shape;442;g2088884727d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088884727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088884727d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2088884727d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088884727d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088884727d_0_3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the population is large, identifying the best members can be an expensive process. To reduce this cost, each time we select two solutions from the current population, we perform a selection procedure on a randomly-chosen subset of the population). The fitness of the members of the chosen subset is compared in a process called “tournament”, and a winner is selected. The winner may not be the best member of the full population, but will be at least somewhat effective, and will be identified at a lower cost than comparing all population members. We also store the score with each population member, so we don’t need to recalculate it if it is selected again. </a:t>
            </a:r>
            <a:endParaRPr/>
          </a:p>
        </p:txBody>
      </p:sp>
      <p:sp>
        <p:nvSpPr>
          <p:cNvPr id="450" name="Google Shape;450;g2088884727d_0_3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088884727d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088884727d_0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crossover, we combine individual genes (test cases) of the two selected solutions using the following process: (go over image) If the parents do not contain the same number of test cases, then the remaining cases can be randomly distributed between the children.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g2088884727d_0_3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88884727d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088884727d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we described is a form of crossover known as “uniform crossover”. There are other means of performing crossover. For example, in “single-point” crossover, a single index is chosen, and one child gets all test cases from Parent A before that index, and all test cases from Parent B from after that index (with the other child getting the reverse). Another form, “discrete recombination”, is similar to uniform crossover, except that we make the coin flip for each child instead of once for both children at each index. </a:t>
            </a:r>
            <a:endParaRPr/>
          </a:p>
        </p:txBody>
      </p:sp>
      <p:sp>
        <p:nvSpPr>
          <p:cNvPr id="468" name="Google Shape;468;g2088884727d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088884727d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088884727d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following parameters of the genetic algorithm can be adjusted: • Population Size: The size of the population of solutions. By default, we set this to 20. This size must be a even</a:t>
            </a:r>
            <a:endParaRPr/>
          </a:p>
          <a:p>
            <a:pPr indent="0" lvl="0" marL="0" rtl="0" algn="l">
              <a:spcBef>
                <a:spcPts val="0"/>
              </a:spcBef>
              <a:spcAft>
                <a:spcPts val="0"/>
              </a:spcAft>
              <a:buNone/>
            </a:pPr>
            <a:r>
              <a:rPr lang="sv-SE"/>
              <a:t>number in the example implementation. • Tournament Size: The size of the random population subset compared to identify the fittest population members. By default, this is set to 6. • Crossover Probability: The probability that we apply crossover to generate child solutions. By default, 0.7. • Mutation Probability: The probability that we apply mutation to manipulate a solution. By default, 0.7. • Exhaustion Threshold: The number of generations of stagnation allowed before the search is terminated early. By default, we have set this to 30 generations. These parameters can have a noticeable effect on the quality of the solutions located. Getting the best solutions quickly may require some experimentation. However, even at default values, this can be a highly effective method of generating test suites</a:t>
            </a:r>
            <a:endParaRPr/>
          </a:p>
        </p:txBody>
      </p:sp>
      <p:sp>
        <p:nvSpPr>
          <p:cNvPr id="524" name="Google Shape;524;g2088884727d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088884727d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088884727d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32" name="Google Shape;532;g2088884727d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088884727d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088884727d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that we have all of the required components in place, we can generate test suites and examine the results. To illustrate what these results look like, we will generated test suites for the BMI Calc example using the Genetic Algorithm for 1000 generations. During these executions, we disabled the exhaustion threshold to see what would happen if the algorithm was given the full search budget to work. illustrates the results of executing the Genetic Algorithm. We can see the change in fitness over time, as well as the change in the number of test cases in the suite and the average number of actions in test cases. Note that fitness is penalised by the bloat penalty, so the actual statement coverage is higher than the final fitness value. The fitness starts around 63, but quickly climbs until around generation 100, when it hits approximately 86. At generation 717, it hits a fitness value of 92.79, where it remains until near the very end of the execution. At generation 995, a small improvement is found that leads to the coverage of additional code and a fitness increase to 93.67. The test suite size starts at 13 tests, then sheds excess tests for a quick gain in fitness. However, after that, the number of tests rises slowly as coverage increases. For much of the search, the test suite remains around 20 test cases, then 21. At the end, the final suite has 22 test cases. At times, redundant test cases are removed, but instead, we often see redundancy removed through the deletion of actions within individual test cases. The initial test cases are often quite long, with many redundant function calls. Initially, tests have an average of 11 actions. Initially, the number of actions oscillates quite a bit between an average of 8-10 actions. However, over time, the redundant actions are trimmed from test cases. After generation 200, test cases have an average of only three actions until generation 995, when the new test case increases the average length to four actions. We see that the tendency is to produce a large number of very small test cases. This is good, as short test cases are often easier to understand and make it easier to debug the code to find faults.</a:t>
            </a:r>
            <a:endParaRPr/>
          </a:p>
        </p:txBody>
      </p:sp>
      <p:sp>
        <p:nvSpPr>
          <p:cNvPr id="539" name="Google Shape;539;g2088884727d_0_4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088884727d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088884727d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(run a quick demo if time)</a:t>
            </a:r>
            <a:endParaRPr/>
          </a:p>
        </p:txBody>
      </p:sp>
      <p:sp>
        <p:nvSpPr>
          <p:cNvPr id="548" name="Google Shape;548;g2088884727d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088884727d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088884727d_0_4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look at a few of the tests here. Some test cases look like test_0() and test_11() in the example—a constructor call, followed by a BMI classification. Others will adjust the variable assignments, then make calls. For example, test_5() covers several paths in the code by making assignments, then getting classifications, multiple times. test_7() is an example of one where only a constructor call was needed, as the value supplied—a negative weight, in this case—was sufficient</a:t>
            </a:r>
            <a:endParaRPr/>
          </a:p>
          <a:p>
            <a:pPr indent="0" lvl="0" marL="0" rtl="0" algn="l">
              <a:spcBef>
                <a:spcPts val="0"/>
              </a:spcBef>
              <a:spcAft>
                <a:spcPts val="0"/>
              </a:spcAft>
              <a:buNone/>
            </a:pPr>
            <a:r>
              <a:rPr lang="sv-SE"/>
              <a:t>to trigger an exception. There is still some room for improvement in these test cases. For example, test_2() and test_17() both contain redundant calls to a classification method. It is likely that a longer search budget would remove these calls. It would be simple to simply remove all cases where a method is called twice in a row with the same arguments from the suite. However, in other cases, those calls may have different results (e.g., if class state was modified by the calls), and you would want to leave them in place.</a:t>
            </a:r>
            <a:endParaRPr/>
          </a:p>
        </p:txBody>
      </p:sp>
      <p:sp>
        <p:nvSpPr>
          <p:cNvPr id="555" name="Google Shape;555;g2088884727d_0_4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088884727d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088884727d_0_4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(title)These test cases lack assertion statements, which are needed to check the correctness of the program behavior. If you’re just looking for crashes or exceptions, you’re done! run them, see if something breaks.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assertion that says that the outcome if 4 if the input is 2, instead, an assertion that the outcome will be a positive, even number.  Something that can be applied either universally or across a wide range of test input. </a:t>
            </a:r>
            <a:endParaRPr/>
          </a:p>
        </p:txBody>
      </p:sp>
      <p:sp>
        <p:nvSpPr>
          <p:cNvPr id="564" name="Google Shape;564;g2088884727d_0_4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8eb6cb06a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8eb6cb06a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79" name="Google Shape;579;g28eb6cb06a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88884727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88884727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we get into fancy techniques, let’s start simple, and the simplest form of test generation is purely random generation, which is where we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 If it doesn’t meet whatever goal you have - say finding crashes -  try another solution. Keep trying until the goal is attained or budget expires. Pretty straightforward. Let’s take a closer look at what that might look like, since this is a major building block of where we will end up.</a:t>
            </a:r>
            <a:endParaRPr/>
          </a:p>
          <a:p>
            <a:pPr indent="0" lvl="0" marL="0" rtl="0" algn="l">
              <a:spcBef>
                <a:spcPts val="0"/>
              </a:spcBef>
              <a:spcAft>
                <a:spcPts val="0"/>
              </a:spcAft>
              <a:buNone/>
            </a:pPr>
            <a:r>
              <a:t/>
            </a:r>
            <a:endParaRPr/>
          </a:p>
        </p:txBody>
      </p:sp>
      <p:sp>
        <p:nvSpPr>
          <p:cNvPr id="109" name="Google Shape;109;g2088884727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088884727d_0_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088884727d_0_4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it’s not all about just test generation. That’s just one of the things we’re learning how to automate. Metaheuristic search can be applied to any problem where the following four conditions are met: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 Large Search Space: If there are only a small number of factors to compare, there is no need for a meta-heuristic approach. This is rarely the case, as software engineering typically deals in incredibly large search spaces (i.e. the space of all expressible programs written in the JAVA language).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Low Computational Complexity: If the first property is met, SBSE algorithms must sample a non-trivial population. A typical run of one of these searches requires thousands of executions of a fitness evaluation. So, the computational complexity of both the fitness function and your solution generator have a major impact on the overall search.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Approximate Continuity: While it is not necessary for the fitness function to be continuous, too much discontinuity can mislead a search. So, if you take a solution and make a small change to it, the fitness evaluation should be pretty close. Maybe a little better or a little worse, but close. Any search-based optimization must rely on an objective function for guidance, and some level of continuity will ensure that that guidance is accurate.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No Known Optimal Solutions: If an optimal solution to a problem is already known, then there’s no point in searching for it.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So, there are actually a pretty huge number of SE problems that fit this mold. These techniques are being used to power patch generation, porting of code features to new systems, automated refactoring, and to help solve a number of other problems.</a:t>
            </a:r>
            <a:endParaRPr/>
          </a:p>
        </p:txBody>
      </p:sp>
      <p:sp>
        <p:nvSpPr>
          <p:cNvPr id="586" name="Google Shape;586;g2088884727d_0_4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088884727d_0_4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088884727d_0_4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Unfortunately, the number of reported bugs far outstrips available development resources. It is common for a popular project to have hundreds of new bug reports filed every day. What would you do? How can you keep up? Currently, the answer is “not well”. So, what do we do about that? </a:t>
            </a:r>
            <a:endParaRPr/>
          </a:p>
          <a:p>
            <a:pPr indent="0" lvl="0" marL="0" rtl="0" algn="l">
              <a:spcBef>
                <a:spcPts val="0"/>
              </a:spcBef>
              <a:spcAft>
                <a:spcPts val="0"/>
              </a:spcAft>
              <a:buNone/>
            </a:pPr>
            <a:r>
              <a:rPr lang="sv-SE"/>
              <a:t>automated program Repair techniques, like </a:t>
            </a:r>
            <a:r>
              <a:rPr lang="sv-SE">
                <a:solidFill>
                  <a:srgbClr val="4F4F4F"/>
                </a:solidFill>
              </a:rPr>
              <a:t>GenProg, a collaboration between researchers at CMU and UVA in the US, </a:t>
            </a:r>
            <a:r>
              <a:rPr lang="sv-SE"/>
              <a:t> automatically produce patches that can repair common bug types. The idea is that Many bugs can be fixed with just a few changes to a program's source code. Human repairs often involve inserting new code and deleting or moving existing code. GenProg uses those same building blocks to search for repairs automatically. It can make sequences of small edits to the source code, based on common change types. This might include deleting a line of code, adding a check for null values to fix null pointer errors, flipping a &lt; to a &gt;, or other patterns that can avert certain types of bugs. We use these common code edits to try to automatically produce a patch that fixes the code.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088884727d_0_46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088884727d_0_4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usesa process called genetic programming to search for repairs. Our evolutionary computation represents candidate repairs as sequences of edits to software source code. Each candidate in a large population is applied to the original program to produce a new program, which is evaluated using test suites. Those candidates that pass more tests and have a smaller size are said to have a higher fitness and are iteratively subjected to computational analogs of the biological processes of mutation and crossover to produce additional patches where we either mutate an edit into another edit or we combine edits from parent patches. This process terminates when a candidate repair is found that retains all required functionality and fixes the bug.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088884727d_0_47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088884727d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In a</a:t>
            </a:r>
            <a:r>
              <a:rPr lang="sv-SE"/>
              <a:t> </a:t>
            </a:r>
            <a:r>
              <a:rPr lang="sv-SE">
                <a:solidFill>
                  <a:schemeClr val="dk1"/>
                </a:solidFill>
              </a:rPr>
              <a:t>study of multiple programs, GenProg repaired 55 out of 105 bugs for $8 each - that was the cost of the computation time on Amazon cloud computing servers. The projects studied were pretty large too, totaling over 5 million lines of code, and supported by over 10,000 test cases.</a:t>
            </a:r>
            <a:endParaRPr>
              <a:solidFill>
                <a:schemeClr val="dk1"/>
              </a:solidFill>
            </a:endParaRPr>
          </a:p>
          <a:p>
            <a:pPr indent="0" lvl="0" marL="0" rtl="0" algn="l">
              <a:spcBef>
                <a:spcPts val="0"/>
              </a:spcBef>
              <a:spcAft>
                <a:spcPts val="0"/>
              </a:spcAft>
              <a:buNone/>
            </a:pPr>
            <a:r>
              <a:rPr lang="sv-SE"/>
              <a:t>The bugs repaired include many kinds of defects, including infinite loops, segmentation violations, heap buffer overflows, denial-of-service vulnerabilities, stack buffer overflows, string vulnerabilities, integer overflows, and good old fashioned "my program produces the incorrect output" bugs. These techniques are far from fixing all bugs or even most super complicated bugs, but can handle many common, simple bug types without human intervention.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088884727d_0_476: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088884727d_0_4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some risks in automation in this manner. The first is that these simple metrics that we can calculate with computers, like code coverage, are important. (2) However, more important is how we execute that code, and that involves context and nuance missing in current fitness functions. </a:t>
            </a:r>
            <a:r>
              <a:rPr lang="sv-SE">
                <a:solidFill>
                  <a:schemeClr val="dk1"/>
                </a:solidFill>
              </a:rPr>
              <a:t>The current use of </a:t>
            </a:r>
            <a:r>
              <a:rPr lang="sv-SE"/>
              <a:t>things like coverage</a:t>
            </a:r>
            <a:r>
              <a:rPr lang="sv-SE">
                <a:solidFill>
                  <a:schemeClr val="dk1"/>
                </a:solidFill>
              </a:rPr>
              <a:t> criteria in automated generation sharply contrasts how </a:t>
            </a:r>
            <a:r>
              <a:rPr lang="sv-SE"/>
              <a:t>those</a:t>
            </a:r>
            <a:r>
              <a:rPr lang="sv-SE">
                <a:solidFill>
                  <a:schemeClr val="dk1"/>
                </a:solidFill>
              </a:rPr>
              <a:t> criteria are used by humans. For a human, coverage typically serves an advisory role—as a way to point out gaps in existing efforts. Human testers build suites in which </a:t>
            </a:r>
            <a:r>
              <a:rPr lang="sv-SE"/>
              <a:t>coverage</a:t>
            </a:r>
            <a:r>
              <a:rPr lang="sv-SE">
                <a:solidFill>
                  <a:schemeClr val="dk1"/>
                </a:solidFill>
              </a:rPr>
              <a:t> criteria contribute to a </a:t>
            </a:r>
            <a:r>
              <a:rPr lang="sv-SE"/>
              <a:t>toolbox </a:t>
            </a:r>
            <a:r>
              <a:rPr lang="sv-SE">
                <a:solidFill>
                  <a:schemeClr val="dk1"/>
                </a:solidFill>
              </a:rPr>
              <a:t>of testing strategies. Humans build and vary their testing strategy based on the needs of their current target. Yet, in automated generation, code coverage </a:t>
            </a:r>
            <a:r>
              <a:rPr lang="sv-SE"/>
              <a:t>might be</a:t>
            </a:r>
            <a:r>
              <a:rPr lang="sv-SE">
                <a:solidFill>
                  <a:schemeClr val="dk1"/>
                </a:solidFill>
              </a:rPr>
              <a:t> the only goal, and a single </a:t>
            </a:r>
            <a:r>
              <a:rPr lang="sv-SE"/>
              <a:t>fitness function is often</a:t>
            </a:r>
            <a:r>
              <a:rPr lang="sv-SE">
                <a:solidFill>
                  <a:schemeClr val="dk1"/>
                </a:solidFill>
              </a:rPr>
              <a:t> applied at a time. (4-6) where we think all code can be tested in the same way, and that is simple and naive.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088884727d_0_482: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088884727d_0_4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 result, the Tests produced by current automation techniques are very different from human-written tests. they Take a “shortest-path” approach to attaining coverage - small simple tests that cover a lot of code are considered best, when a human doesn’t think that way - they write tests to make the system do interesting things, THEN check coverage to see if they are done. Tests Apply input different from what humans would try. They Execute sequences of method calls that a human might not try. Automation can be very effective, but more work is needed to improve it.</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088884727d_0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088884727d_0_4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2088884727d_0_4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088884727d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088884727d_0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2088884727d_0_4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088884727d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088884727d_0_5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When we create test cases, we are usually searching for tests that fulfill a goal. Such as code coverage. If we have a measurable goal, algorithms can perform a search process, automating the creation of test inputs.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algorithm + feedback strategies yields goal-meeting tests. Search-based techniques can be implemented fairly easily - though can also get quite fancy - and are very flexible. Increasingly, they are used to identify program and security flaws. </a:t>
            </a:r>
            <a:endParaRPr/>
          </a:p>
        </p:txBody>
      </p:sp>
      <p:sp>
        <p:nvSpPr>
          <p:cNvPr id="645" name="Google Shape;645;g2088884727d_0_5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88884727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88884727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illustrate concepts related to automated test generation using a class that implements different variants of a body mass index (BMI) classification . BMI is a value obtained from a person’s weight and height to classify them as underweight, normal weight, overweight, or obese. There are two core parts to the BMI implementation: (i) the BMI value, and (ii) the BMI classification. The BMI value is calculated as weight/height^2 using height in meters (m) and weight in kilos (kg).  In turn, the BMI classification uses the BMI value to classify individuals based on different threshold values that vary based on the person’s age and gender. The BMI thresholds for children and teenagers vary across different age ranges (e.g., from 4 to 19 years old). As a result, the branching options quickly expand.The BMI classification is particularly interesting case for testing because, (i), it has numerous branching statements based on multiple input arguments (age, height, weight, etc.), and (ii), it requires testers to think of specific combinations of all arguments to yield BMI values able to cover all possible classifications. (point to table). the BMICalc class we are testing has three variables: age, height, and weight. Then, there are methods we can call to get the BMI value and then two methods for BMI classification - one for adults and one for children/teens. </a:t>
            </a:r>
            <a:endParaRPr/>
          </a:p>
        </p:txBody>
      </p:sp>
      <p:sp>
        <p:nvSpPr>
          <p:cNvPr id="118" name="Google Shape;118;g2088884727d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88884727d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88884727d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three unit tests we might write for this class, written in the Python pytest unit testing framework. The first is a test of the BMI value calculation. We set up the class with a height of 150 cm, weight of 41 kg, and an age of 18. We get the value, and we check that it is what we would expect, which is 18.2. In the second, we check the classification of an adult - a 21 year old with 160 cm height and 65 kg weight, we call the classification method for adults, and we assert that the resulting classification is overweight. The third is similar, for a 4 year old child who is 100 cm tall and 13 kg, who we expect to be underweight. </a:t>
            </a:r>
            <a:endParaRPr/>
          </a:p>
        </p:txBody>
      </p:sp>
      <p:sp>
        <p:nvSpPr>
          <p:cNvPr id="131" name="Google Shape;131;g2088884727d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88884727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088884727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to generate random unit tests for this, we might first create an empty test case with a unique name. Then, we would instantiate the class-under-test by generating random values for the constructor. Then, we would generate one or more method calls to any of the available methods. All aspects of this selection are random (last three points). So, a test case might look like this. And this would be a weird test case, as we suddenly changed the height to 15681. This person would be pretty underweight at that height. </a:t>
            </a:r>
            <a:endParaRPr/>
          </a:p>
        </p:txBody>
      </p:sp>
      <p:sp>
        <p:nvSpPr>
          <p:cNvPr id="142" name="Google Shape;142;g2088884727d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88884727d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88884727d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automatically generating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If you can try 10000 things in 5 minutes, you might stumble on a fault. However… (comic). The challenge with purely random test generation is that most systems have a near-infinite number of possible test cases, especially when we look at not just one call but a series of method calls. We can’t try everything, and there is no information to help us come up with good test cases. We need something a little smarter, which is where the concept of search-based test generation comes into the picture.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154" name="Google Shape;154;g2088884727d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24.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jp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reg4cr.github.io/pdf/21ai4se.pdf" TargetMode="External"/><Relationship Id="rId4" Type="http://schemas.openxmlformats.org/officeDocument/2006/relationships/hyperlink" Target="https://github.com/Greg4cr/PythonUnitTestGeneration" TargetMode="External"/><Relationship Id="rId5" Type="http://schemas.openxmlformats.org/officeDocument/2006/relationships/hyperlink" Target="http://www.evosuite.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lcamtuf.coredump.cx/afl/" TargetMode="External"/><Relationship Id="rId4" Type="http://schemas.openxmlformats.org/officeDocument/2006/relationships/hyperlink" Target="https://google.github.io/oss-fuz" TargetMode="External"/><Relationship Id="rId5" Type="http://schemas.openxmlformats.org/officeDocument/2006/relationships/hyperlink" Target="https://www.fuzzingbook.or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11.jpg"/><Relationship Id="rId5"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15:</a:t>
            </a:r>
            <a:r>
              <a:rPr lang="sv-SE" sz="3600"/>
              <a:t> </a:t>
            </a:r>
            <a:endParaRPr sz="3600"/>
          </a:p>
          <a:p>
            <a:pPr indent="0" lvl="0" marL="0" rtl="0" algn="l">
              <a:spcBef>
                <a:spcPts val="0"/>
              </a:spcBef>
              <a:spcAft>
                <a:spcPts val="0"/>
              </a:spcAft>
              <a:buClr>
                <a:schemeClr val="lt1"/>
              </a:buClr>
              <a:buSzPts val="4000"/>
              <a:buNone/>
            </a:pPr>
            <a:r>
              <a:rPr lang="sv-SE" sz="3000"/>
              <a:t>Automated Test Case Generation</a:t>
            </a:r>
            <a:endParaRPr/>
          </a:p>
        </p:txBody>
      </p:sp>
      <p:sp>
        <p:nvSpPr>
          <p:cNvPr id="77" name="Google Shape;77;p1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March 4,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6" name="Google Shape;166;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67" name="Google Shape;167;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solidFill>
                  <a:schemeClr val="accent3"/>
                </a:solidFill>
              </a:rPr>
              <a:t>goal</a:t>
            </a:r>
            <a:r>
              <a:rPr b="1" lang="sv-SE"/>
              <a:t> </a:t>
            </a:r>
            <a:r>
              <a:rPr lang="sv-SE"/>
              <a:t>in mind when testing?</a:t>
            </a:r>
            <a:endParaRPr/>
          </a:p>
          <a:p>
            <a:pPr indent="-368300" lvl="1" marL="914400" rtl="0" algn="l">
              <a:spcBef>
                <a:spcPts val="500"/>
              </a:spcBef>
              <a:spcAft>
                <a:spcPts val="0"/>
              </a:spcAft>
              <a:buSzPts val="2200"/>
              <a:buChar char="•"/>
            </a:pPr>
            <a:r>
              <a:rPr i="1" lang="sv-SE"/>
              <a:t>Make the program crash, achieve code coverage, cover all 2-way interactions, … </a:t>
            </a:r>
            <a:endParaRPr/>
          </a:p>
          <a:p>
            <a:pPr indent="-393700" lvl="0" marL="457200" rtl="0" algn="l">
              <a:spcBef>
                <a:spcPts val="1000"/>
              </a:spcBef>
              <a:spcAft>
                <a:spcPts val="0"/>
              </a:spcAft>
              <a:buSzPts val="2600"/>
              <a:buChar char="•"/>
            </a:pPr>
            <a:r>
              <a:rPr lang="sv-SE"/>
              <a:t>You are </a:t>
            </a:r>
            <a:r>
              <a:rPr b="1" lang="sv-SE">
                <a:solidFill>
                  <a:schemeClr val="accent3"/>
                </a:solidFill>
              </a:rPr>
              <a:t>searching</a:t>
            </a:r>
            <a:r>
              <a:rPr lang="sv-SE"/>
              <a:t> for a test suite that achieves that goal.</a:t>
            </a:r>
            <a:endParaRPr/>
          </a:p>
          <a:p>
            <a:pPr indent="-393700" lvl="0" marL="457200" rtl="0" algn="l">
              <a:spcBef>
                <a:spcPts val="1000"/>
              </a:spcBef>
              <a:spcAft>
                <a:spcPts val="0"/>
              </a:spcAft>
              <a:buSzPts val="2600"/>
              <a:buChar char="•"/>
            </a:pPr>
            <a:r>
              <a:rPr lang="sv-SE"/>
              <a:t>Search-based test generation based on </a:t>
            </a:r>
            <a:r>
              <a:rPr b="1" lang="sv-SE">
                <a:solidFill>
                  <a:schemeClr val="accent3"/>
                </a:solidFill>
              </a:rPr>
              <a:t>guess-and-check</a:t>
            </a:r>
            <a:r>
              <a:rPr lang="sv-SE"/>
              <a:t>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75" name="Google Shape;175;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testing goals can be measured:</a:t>
            </a:r>
            <a:endParaRPr/>
          </a:p>
          <a:p>
            <a:pPr indent="-368300" lvl="1" marL="914400" rtl="0" algn="l">
              <a:spcBef>
                <a:spcPts val="500"/>
              </a:spcBef>
              <a:spcAft>
                <a:spcPts val="0"/>
              </a:spcAft>
              <a:buSzPts val="2200"/>
              <a:buChar char="•"/>
            </a:pPr>
            <a:r>
              <a:rPr lang="sv-SE"/>
              <a:t>How many exceptions were thrown?</a:t>
            </a:r>
            <a:endParaRPr/>
          </a:p>
          <a:p>
            <a:pPr indent="-368300" lvl="1" marL="914400" rtl="0" algn="l">
              <a:spcBef>
                <a:spcPts val="500"/>
              </a:spcBef>
              <a:spcAft>
                <a:spcPts val="0"/>
              </a:spcAft>
              <a:buSzPts val="2200"/>
              <a:buChar char="•"/>
            </a:pPr>
            <a:r>
              <a:rPr lang="sv-SE"/>
              <a:t>How many representative output values were returned?</a:t>
            </a:r>
            <a:endParaRPr/>
          </a:p>
          <a:p>
            <a:pPr indent="-368300" lvl="1" marL="914400" rtl="0" algn="l">
              <a:spcBef>
                <a:spcPts val="500"/>
              </a:spcBef>
              <a:spcAft>
                <a:spcPts val="0"/>
              </a:spcAft>
              <a:buSzPts val="2200"/>
              <a:buChar char="•"/>
            </a:pPr>
            <a:r>
              <a:rPr lang="sv-SE"/>
              <a:t>What percentage of lines of code were covered?</a:t>
            </a:r>
            <a:endParaRPr/>
          </a:p>
          <a:p>
            <a:pPr indent="-368300" lvl="1" marL="914400" rtl="0" algn="l">
              <a:spcBef>
                <a:spcPts val="500"/>
              </a:spcBef>
              <a:spcAft>
                <a:spcPts val="0"/>
              </a:spcAft>
              <a:buSzPts val="2200"/>
              <a:buChar char="•"/>
            </a:pPr>
            <a:r>
              <a:rPr lang="sv-SE"/>
              <a:t>How diverse is our input?</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183" name="Google Shape;183;p24"/>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Make one or more guesses.</a:t>
            </a:r>
            <a:endParaRPr b="1">
              <a:solidFill>
                <a:schemeClr val="accent3"/>
              </a:solidFill>
            </a:endParaRPr>
          </a:p>
          <a:p>
            <a:pPr indent="-368300" lvl="1" marL="914400" rtl="0" algn="l">
              <a:spcBef>
                <a:spcPts val="500"/>
              </a:spcBef>
              <a:spcAft>
                <a:spcPts val="0"/>
              </a:spcAft>
              <a:buSzPts val="2200"/>
              <a:buChar char="•"/>
            </a:pPr>
            <a:r>
              <a:rPr lang="sv-SE"/>
              <a:t>Generate one or more individual test cases or full test suites.</a:t>
            </a:r>
            <a:endParaRPr/>
          </a:p>
          <a:p>
            <a:pPr indent="-393700" lvl="0" marL="457200" rtl="0" algn="l">
              <a:spcBef>
                <a:spcPts val="1000"/>
              </a:spcBef>
              <a:spcAft>
                <a:spcPts val="0"/>
              </a:spcAft>
              <a:buClr>
                <a:schemeClr val="accent3"/>
              </a:buClr>
              <a:buSzPts val="2600"/>
              <a:buChar char="•"/>
            </a:pPr>
            <a:r>
              <a:rPr b="1" lang="sv-SE">
                <a:solidFill>
                  <a:schemeClr val="accent3"/>
                </a:solidFill>
              </a:rPr>
              <a:t>Check whether goal is met.</a:t>
            </a:r>
            <a:endParaRPr b="1">
              <a:solidFill>
                <a:schemeClr val="accent3"/>
              </a:solidFill>
            </a:endParaRPr>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Clr>
                <a:schemeClr val="accent3"/>
              </a:buClr>
              <a:buSzPts val="2600"/>
              <a:buChar char="•"/>
            </a:pPr>
            <a:r>
              <a:rPr b="1" lang="sv-SE">
                <a:solidFill>
                  <a:schemeClr val="accent3"/>
                </a:solidFill>
              </a:rPr>
              <a:t>Try until time runs out.</a:t>
            </a:r>
            <a:endParaRPr b="1">
              <a:solidFill>
                <a:schemeClr val="accent3"/>
              </a:solidFill>
            </a:endParaRPr>
          </a:p>
          <a:p>
            <a:pPr indent="-368300" lvl="1" marL="914400" rtl="0" algn="l">
              <a:spcBef>
                <a:spcPts val="500"/>
              </a:spcBef>
              <a:spcAft>
                <a:spcPts val="0"/>
              </a:spcAft>
              <a:buSzPts val="2200"/>
              <a:buChar char="•"/>
            </a:pPr>
            <a:r>
              <a:rPr lang="sv-SE"/>
              <a:t>Alter the solution based on feedback and try again!</a:t>
            </a:r>
            <a:endParaRPr/>
          </a:p>
          <a:p>
            <a:pPr indent="0" lvl="0" marL="0" rtl="0" algn="l">
              <a:spcBef>
                <a:spcPts val="1000"/>
              </a:spcBef>
              <a:spcAft>
                <a:spcPts val="0"/>
              </a:spcAft>
              <a:buNone/>
            </a:pPr>
            <a:r>
              <a:t/>
            </a:r>
            <a:endParaRPr/>
          </a:p>
        </p:txBody>
      </p:sp>
      <p:pic>
        <p:nvPicPr>
          <p:cNvPr id="184" name="Google Shape;184;p24"/>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1" name="Google Shape;191;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192" name="Google Shape;192;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solidFill>
                  <a:schemeClr val="accent3"/>
                </a:solidFill>
              </a:rPr>
              <a:t>metaheuristic</a:t>
            </a:r>
            <a:r>
              <a:rPr lang="sv-SE"/>
              <a:t>”.</a:t>
            </a:r>
            <a:endParaRPr/>
          </a:p>
          <a:p>
            <a:pPr indent="-393700" lvl="0" marL="457200" rtl="0" algn="l">
              <a:spcBef>
                <a:spcPts val="1000"/>
              </a:spcBef>
              <a:spcAft>
                <a:spcPts val="0"/>
              </a:spcAft>
              <a:buSzPts val="2600"/>
              <a:buChar char="•"/>
            </a:pPr>
            <a:r>
              <a:rPr lang="sv-SE"/>
              <a:t>Metaheuristics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200" name="Google Shape;200;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201" name="Google Shape;201;p26"/>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8" name="Google Shape;208;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09" name="Google Shape;209;p27"/>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10" name="Google Shape;210;p27"/>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11" name="Google Shape;211;p27"/>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14" name="Google Shape;214;p27"/>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15" name="Google Shape;215;p27"/>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19" name="Google Shape;219;p27"/>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20" name="Google Shape;220;p27"/>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21" name="Google Shape;221;p27"/>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22" name="Google Shape;222;p27"/>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9" name="Google Shape;229;p2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Solution Representation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6" name="Google Shape;236;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 Representation</a:t>
            </a:r>
            <a:endParaRPr/>
          </a:p>
        </p:txBody>
      </p:sp>
      <p:sp>
        <p:nvSpPr>
          <p:cNvPr id="237" name="Google Shape;237;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Must decide what a solution “looks like”. </a:t>
            </a:r>
            <a:endParaRPr/>
          </a:p>
          <a:p>
            <a:pPr indent="-393700" lvl="0" marL="457200" rtl="0" algn="l">
              <a:spcBef>
                <a:spcPts val="0"/>
              </a:spcBef>
              <a:spcAft>
                <a:spcPts val="0"/>
              </a:spcAft>
              <a:buSzPts val="2600"/>
              <a:buChar char="•"/>
            </a:pPr>
            <a:r>
              <a:rPr lang="sv-SE"/>
              <a:t>For unit testing:</a:t>
            </a:r>
            <a:endParaRPr/>
          </a:p>
          <a:p>
            <a:pPr indent="-368300" lvl="1" marL="914400" rtl="0" algn="l">
              <a:spcBef>
                <a:spcPts val="0"/>
              </a:spcBef>
              <a:spcAft>
                <a:spcPts val="0"/>
              </a:spcAft>
              <a:buSzPts val="2200"/>
              <a:buChar char="•"/>
            </a:pPr>
            <a:r>
              <a:rPr lang="sv-SE"/>
              <a:t>A solution is a test suite.</a:t>
            </a:r>
            <a:endParaRPr/>
          </a:p>
          <a:p>
            <a:pPr indent="-368300" lvl="1" marL="914400" rtl="0" algn="l">
              <a:spcBef>
                <a:spcPts val="0"/>
              </a:spcBef>
              <a:spcAft>
                <a:spcPts val="0"/>
              </a:spcAft>
              <a:buSzPts val="2200"/>
              <a:buChar char="•"/>
            </a:pPr>
            <a:r>
              <a:rPr lang="sv-SE"/>
              <a:t>A test suite contains 1+ test cases.</a:t>
            </a:r>
            <a:endParaRPr/>
          </a:p>
          <a:p>
            <a:pPr indent="-368300" lvl="1" marL="914400" rtl="0" algn="l">
              <a:spcBef>
                <a:spcPts val="0"/>
              </a:spcBef>
              <a:spcAft>
                <a:spcPts val="0"/>
              </a:spcAft>
              <a:buSzPts val="2200"/>
              <a:buChar char="•"/>
            </a:pPr>
            <a:r>
              <a:rPr lang="sv-SE"/>
              <a:t>Each test case interacts with a class-under-test.</a:t>
            </a:r>
            <a:endParaRPr/>
          </a:p>
          <a:p>
            <a:pPr indent="-368300" lvl="1" marL="914400" rtl="0" algn="l">
              <a:spcBef>
                <a:spcPts val="0"/>
              </a:spcBef>
              <a:spcAft>
                <a:spcPts val="0"/>
              </a:spcAft>
              <a:buSzPts val="2200"/>
              <a:buChar char="•"/>
            </a:pPr>
            <a:r>
              <a:rPr lang="sv-SE"/>
              <a:t>Each test case initialized the class-under-test.</a:t>
            </a:r>
            <a:endParaRPr/>
          </a:p>
          <a:p>
            <a:pPr indent="-368300" lvl="1" marL="914400" rtl="0" algn="l">
              <a:spcBef>
                <a:spcPts val="0"/>
              </a:spcBef>
              <a:spcAft>
                <a:spcPts val="0"/>
              </a:spcAft>
              <a:buSzPts val="2200"/>
              <a:buChar char="•"/>
            </a:pPr>
            <a:r>
              <a:rPr lang="sv-SE"/>
              <a:t>Each test case contains one or more actions.</a:t>
            </a:r>
            <a:endParaRPr/>
          </a:p>
          <a:p>
            <a:pPr indent="-342900" lvl="2" marL="1371600" rtl="0" algn="l">
              <a:spcBef>
                <a:spcPts val="0"/>
              </a:spcBef>
              <a:spcAft>
                <a:spcPts val="0"/>
              </a:spcAft>
              <a:buSzPts val="1800"/>
              <a:buChar char="•"/>
            </a:pPr>
            <a:r>
              <a:rPr lang="sv-SE"/>
              <a:t>An action is a method call or variable assignment. </a:t>
            </a:r>
            <a:endParaRPr/>
          </a:p>
          <a:p>
            <a:pPr indent="-342900" lvl="2" marL="1371600" rtl="0" algn="l">
              <a:spcBef>
                <a:spcPts val="0"/>
              </a:spcBef>
              <a:spcAft>
                <a:spcPts val="0"/>
              </a:spcAft>
              <a:buSzPts val="1800"/>
              <a:buChar char="•"/>
            </a:pPr>
            <a:r>
              <a:rPr lang="sv-SE"/>
              <a:t>Each action has parameters (method parameters or values to assign to variables).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4" name="Google Shape;244;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External vs Internal Representation</a:t>
            </a:r>
            <a:endParaRPr/>
          </a:p>
        </p:txBody>
      </p:sp>
      <p:pic>
        <p:nvPicPr>
          <p:cNvPr id="245" name="Google Shape;245;p30"/>
          <p:cNvPicPr preferRelativeResize="0"/>
          <p:nvPr/>
        </p:nvPicPr>
        <p:blipFill>
          <a:blip r:embed="rId3">
            <a:alphaModFix/>
          </a:blip>
          <a:stretch>
            <a:fillRect/>
          </a:stretch>
        </p:blipFill>
        <p:spPr>
          <a:xfrm>
            <a:off x="427713" y="1779774"/>
            <a:ext cx="8288572" cy="3155863"/>
          </a:xfrm>
          <a:prstGeom prst="rect">
            <a:avLst/>
          </a:prstGeom>
          <a:noFill/>
          <a:ln>
            <a:noFill/>
          </a:ln>
        </p:spPr>
      </p:pic>
      <p:sp>
        <p:nvSpPr>
          <p:cNvPr id="246" name="Google Shape;246;p30"/>
          <p:cNvSpPr/>
          <p:nvPr/>
        </p:nvSpPr>
        <p:spPr>
          <a:xfrm>
            <a:off x="4412850" y="1225650"/>
            <a:ext cx="43473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External (Phenotype) Representation</a:t>
            </a:r>
            <a:endParaRPr b="1" sz="1800"/>
          </a:p>
          <a:p>
            <a:pPr indent="0" lvl="0" marL="0" rtl="0" algn="l">
              <a:spcBef>
                <a:spcPts val="0"/>
              </a:spcBef>
              <a:spcAft>
                <a:spcPts val="0"/>
              </a:spcAft>
              <a:buNone/>
            </a:pPr>
            <a:r>
              <a:rPr lang="sv-SE"/>
              <a:t>Executable, human-readable</a:t>
            </a:r>
            <a:endParaRPr/>
          </a:p>
        </p:txBody>
      </p:sp>
      <p:sp>
        <p:nvSpPr>
          <p:cNvPr id="247" name="Google Shape;247;p30"/>
          <p:cNvSpPr/>
          <p:nvPr/>
        </p:nvSpPr>
        <p:spPr>
          <a:xfrm>
            <a:off x="303800" y="1225650"/>
            <a:ext cx="41088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Internal (Genotype) Representation</a:t>
            </a:r>
            <a:endParaRPr b="1" sz="1800"/>
          </a:p>
          <a:p>
            <a:pPr indent="0" lvl="0" marL="0" rtl="0" algn="l">
              <a:spcBef>
                <a:spcPts val="0"/>
              </a:spcBef>
              <a:spcAft>
                <a:spcPts val="0"/>
              </a:spcAft>
              <a:buNone/>
            </a:pPr>
            <a:r>
              <a:rPr lang="sv-SE"/>
              <a:t>Can be easily manipulated by metaheuristic</a:t>
            </a:r>
            <a:endParaRPr/>
          </a:p>
        </p:txBody>
      </p:sp>
      <p:sp>
        <p:nvSpPr>
          <p:cNvPr id="248" name="Google Shape;248;p30"/>
          <p:cNvSpPr/>
          <p:nvPr/>
        </p:nvSpPr>
        <p:spPr>
          <a:xfrm>
            <a:off x="953275" y="20846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Suite</a:t>
            </a:r>
            <a:endParaRPr/>
          </a:p>
        </p:txBody>
      </p:sp>
      <p:sp>
        <p:nvSpPr>
          <p:cNvPr id="249" name="Google Shape;249;p30"/>
          <p:cNvSpPr/>
          <p:nvPr/>
        </p:nvSpPr>
        <p:spPr>
          <a:xfrm>
            <a:off x="1336150" y="22925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Case</a:t>
            </a:r>
            <a:endParaRPr/>
          </a:p>
        </p:txBody>
      </p:sp>
      <p:sp>
        <p:nvSpPr>
          <p:cNvPr id="250" name="Google Shape;250;p30"/>
          <p:cNvSpPr/>
          <p:nvPr/>
        </p:nvSpPr>
        <p:spPr>
          <a:xfrm>
            <a:off x="2735150" y="3167725"/>
            <a:ext cx="1141800" cy="123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Actions, with ID (method or variable), parameters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7" name="Google Shape;257;p3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Fitness Functions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3" name="Google Shape;83;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84" name="Google Shape;84;p1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 but expensive.</a:t>
            </a:r>
            <a:endParaRPr/>
          </a:p>
          <a:p>
            <a:pPr indent="-368300" lvl="1" marL="914400" rtl="0" algn="l">
              <a:lnSpc>
                <a:spcPct val="90000"/>
              </a:lnSpc>
              <a:spcBef>
                <a:spcPts val="0"/>
              </a:spcBef>
              <a:spcAft>
                <a:spcPts val="0"/>
              </a:spcAft>
              <a:buSzPts val="2200"/>
              <a:buChar char="•"/>
            </a:pPr>
            <a:r>
              <a:rPr lang="sv-SE"/>
              <a:t>We test for </a:t>
            </a:r>
            <a:r>
              <a:rPr b="1" lang="sv-SE">
                <a:solidFill>
                  <a:schemeClr val="accent3"/>
                </a:solidFill>
              </a:rPr>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meaningful volume.</a:t>
            </a:r>
            <a:endParaRPr/>
          </a:p>
        </p:txBody>
      </p:sp>
      <p:pic>
        <p:nvPicPr>
          <p:cNvPr id="85" name="Google Shape;85;p1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4" name="Google Shape;26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65" name="Google Shape;265;p32"/>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represent goals of tester.</a:t>
            </a:r>
            <a:endParaRPr/>
          </a:p>
          <a:p>
            <a:pPr indent="-368300" lvl="1" marL="914400" rtl="0" algn="l">
              <a:spcBef>
                <a:spcPts val="500"/>
              </a:spcBef>
              <a:spcAft>
                <a:spcPts val="0"/>
              </a:spcAft>
              <a:buSzPts val="2200"/>
              <a:buChar char="•"/>
            </a:pPr>
            <a:r>
              <a:rPr lang="sv-SE"/>
              <a:t>Must return a numeric score.</a:t>
            </a:r>
            <a:endParaRPr/>
          </a:p>
          <a:p>
            <a:pPr indent="-342900" lvl="2" marL="1371600" rtl="0" algn="l">
              <a:spcBef>
                <a:spcPts val="500"/>
              </a:spcBef>
              <a:spcAft>
                <a:spcPts val="0"/>
              </a:spcAft>
              <a:buSzPts val="1800"/>
              <a:buChar char="•"/>
            </a:pPr>
            <a:r>
              <a:rPr lang="sv-SE"/>
              <a:t>% of a checklist</a:t>
            </a:r>
            <a:endParaRPr/>
          </a:p>
          <a:p>
            <a:pPr indent="-342900" lvl="2" marL="1371600" rtl="0" algn="l">
              <a:spcBef>
                <a:spcPts val="500"/>
              </a:spcBef>
              <a:spcAft>
                <a:spcPts val="0"/>
              </a:spcAft>
              <a:buSzPts val="1800"/>
              <a:buChar char="•"/>
            </a:pPr>
            <a:r>
              <a:rPr lang="sv-SE"/>
              <a:t>raw number</a:t>
            </a:r>
            <a:endParaRPr/>
          </a:p>
          <a:p>
            <a:pPr indent="-342900" lvl="2" marL="1371600" rtl="0" algn="l">
              <a:spcBef>
                <a:spcPts val="500"/>
              </a:spcBef>
              <a:spcAft>
                <a:spcPts val="0"/>
              </a:spcAft>
              <a:buSzPts val="1800"/>
              <a:buChar char="•"/>
            </a:pPr>
            <a:r>
              <a:rPr lang="sv-SE"/>
              <a:t>NOT Boolean (no feedback)</a:t>
            </a:r>
            <a:endParaRPr/>
          </a:p>
          <a:p>
            <a:pPr indent="-368300" lvl="1" marL="914400" rtl="0" algn="l">
              <a:spcBef>
                <a:spcPts val="500"/>
              </a:spcBef>
              <a:spcAft>
                <a:spcPts val="0"/>
              </a:spcAft>
              <a:buSzPts val="2200"/>
              <a:buChar char="•"/>
            </a:pPr>
            <a:r>
              <a:rPr lang="sv-SE"/>
              <a:t>Can be maximized or minimized.</a:t>
            </a:r>
            <a:endParaRPr/>
          </a:p>
          <a:p>
            <a:pPr indent="0" lvl="0" marL="0" rtl="0" algn="l">
              <a:spcBef>
                <a:spcPts val="1000"/>
              </a:spcBef>
              <a:spcAft>
                <a:spcPts val="0"/>
              </a:spcAft>
              <a:buNone/>
            </a:pPr>
            <a:r>
              <a:t/>
            </a:r>
            <a:endParaRPr/>
          </a:p>
        </p:txBody>
      </p:sp>
      <p:pic>
        <p:nvPicPr>
          <p:cNvPr id="266" name="Google Shape;266;p32"/>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3" name="Google Shape;273;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74" name="Google Shape;274;p33"/>
          <p:cNvSpPr txBox="1"/>
          <p:nvPr>
            <p:ph idx="1" type="body"/>
          </p:nvPr>
        </p:nvSpPr>
        <p:spPr>
          <a:xfrm>
            <a:off x="1686575" y="1282400"/>
            <a:ext cx="7000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Should offer feedback:</a:t>
            </a:r>
            <a:endParaRPr b="1">
              <a:solidFill>
                <a:schemeClr val="accent3"/>
              </a:solidFill>
            </a:endParaRPr>
          </a:p>
          <a:p>
            <a:pPr indent="-368300" lvl="1" marL="914400" rtl="0" algn="l">
              <a:spcBef>
                <a:spcPts val="500"/>
              </a:spcBef>
              <a:spcAft>
                <a:spcPts val="0"/>
              </a:spcAft>
              <a:buSzPts val="2200"/>
              <a:buChar char="•"/>
            </a:pPr>
            <a:r>
              <a:rPr lang="sv-SE"/>
              <a:t>Small change in solution should not lead to large change in score.</a:t>
            </a:r>
            <a:endParaRPr/>
          </a:p>
          <a:p>
            <a:pPr indent="-368300" lvl="1" marL="914400" rtl="0" algn="l">
              <a:spcBef>
                <a:spcPts val="500"/>
              </a:spcBef>
              <a:spcAft>
                <a:spcPts val="0"/>
              </a:spcAft>
              <a:buSzPts val="2200"/>
              <a:buChar char="•"/>
            </a:pPr>
            <a:r>
              <a:rPr lang="sv-SE"/>
              <a:t>Best functions calculate </a:t>
            </a:r>
            <a:r>
              <a:rPr i="1" lang="sv-SE">
                <a:solidFill>
                  <a:schemeClr val="accent3"/>
                </a:solidFill>
              </a:rPr>
              <a:t>distance</a:t>
            </a:r>
            <a:r>
              <a:rPr lang="sv-SE"/>
              <a:t> to optimality. </a:t>
            </a:r>
            <a:endParaRPr/>
          </a:p>
          <a:p>
            <a:pPr indent="-393700" lvl="0" marL="457200" rtl="0" algn="l">
              <a:spcBef>
                <a:spcPts val="1000"/>
              </a:spcBef>
              <a:spcAft>
                <a:spcPts val="0"/>
              </a:spcAft>
              <a:buClr>
                <a:schemeClr val="accent3"/>
              </a:buClr>
              <a:buSzPts val="2600"/>
              <a:buChar char="•"/>
            </a:pPr>
            <a:r>
              <a:rPr b="1" lang="sv-SE">
                <a:solidFill>
                  <a:schemeClr val="accent3"/>
                </a:solidFill>
              </a:rPr>
              <a:t>Can optimize more than one at once.</a:t>
            </a:r>
            <a:endParaRPr b="1">
              <a:solidFill>
                <a:schemeClr val="accent3"/>
              </a:solidFill>
            </a:endParaRPr>
          </a:p>
          <a:p>
            <a:pPr indent="-368300" lvl="1" marL="914400" rtl="0" algn="l">
              <a:spcBef>
                <a:spcPts val="500"/>
              </a:spcBef>
              <a:spcAft>
                <a:spcPts val="0"/>
              </a:spcAft>
              <a:buSzPts val="2200"/>
              <a:buChar char="•"/>
            </a:pPr>
            <a:r>
              <a:rPr lang="sv-SE"/>
              <a:t>Independently optimize functions</a:t>
            </a:r>
            <a:endParaRPr/>
          </a:p>
          <a:p>
            <a:pPr indent="-368300" lvl="1" marL="914400" rtl="0" algn="l">
              <a:spcBef>
                <a:spcPts val="500"/>
              </a:spcBef>
              <a:spcAft>
                <a:spcPts val="0"/>
              </a:spcAft>
              <a:buSzPts val="2200"/>
              <a:buChar char="•"/>
            </a:pPr>
            <a:r>
              <a:rPr lang="sv-SE"/>
              <a:t>Combine into single score.</a:t>
            </a:r>
            <a:endParaRPr/>
          </a:p>
          <a:p>
            <a:pPr indent="0" lvl="0" marL="0" rtl="0" algn="l">
              <a:spcBef>
                <a:spcPts val="1000"/>
              </a:spcBef>
              <a:spcAft>
                <a:spcPts val="0"/>
              </a:spcAft>
              <a:buNone/>
            </a:pPr>
            <a:r>
              <a:t/>
            </a:r>
            <a:endParaRPr/>
          </a:p>
        </p:txBody>
      </p:sp>
      <p:pic>
        <p:nvPicPr>
          <p:cNvPr id="275" name="Google Shape;275;p33"/>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2" name="Google Shape;28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83" name="Google Shape;28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Goal:</a:t>
            </a:r>
            <a:r>
              <a:rPr lang="sv-SE"/>
              <a:t> Attain Branch Coverage over the code.</a:t>
            </a:r>
            <a:endParaRPr/>
          </a:p>
          <a:p>
            <a:pPr indent="-368300" lvl="1" marL="914400" rtl="0" algn="l">
              <a:spcBef>
                <a:spcPts val="500"/>
              </a:spcBef>
              <a:spcAft>
                <a:spcPts val="0"/>
              </a:spcAft>
              <a:buSzPts val="2200"/>
              <a:buChar char="•"/>
            </a:pPr>
            <a:r>
              <a:rPr lang="sv-SE"/>
              <a:t>Tests must reach all branching points (i.e., if-statement) and execute all possible outcomes.</a:t>
            </a:r>
            <a:endParaRPr/>
          </a:p>
        </p:txBody>
      </p:sp>
      <p:sp>
        <p:nvSpPr>
          <p:cNvPr id="284" name="Google Shape;284;p34"/>
          <p:cNvSpPr txBox="1"/>
          <p:nvPr>
            <p:ph idx="1" type="body"/>
          </p:nvPr>
        </p:nvSpPr>
        <p:spPr>
          <a:xfrm>
            <a:off x="699350" y="2666025"/>
            <a:ext cx="4162800" cy="214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285" name="Google Shape;285;p34"/>
          <p:cNvSpPr/>
          <p:nvPr/>
        </p:nvSpPr>
        <p:spPr>
          <a:xfrm>
            <a:off x="565675" y="2650325"/>
            <a:ext cx="1843800" cy="5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1466575" y="3498825"/>
            <a:ext cx="1906500" cy="47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txBox="1"/>
          <p:nvPr/>
        </p:nvSpPr>
        <p:spPr>
          <a:xfrm>
            <a:off x="4567350" y="2849350"/>
            <a:ext cx="32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8" name="Google Shape;288;p34"/>
          <p:cNvSpPr txBox="1"/>
          <p:nvPr/>
        </p:nvSpPr>
        <p:spPr>
          <a:xfrm>
            <a:off x="4169275" y="2849350"/>
            <a:ext cx="298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2100">
                <a:solidFill>
                  <a:schemeClr val="dk1"/>
                </a:solidFill>
              </a:rPr>
              <a:t>In this code:</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Two Branches</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Each must evaluate to </a:t>
            </a:r>
            <a:r>
              <a:rPr lang="sv-SE" sz="2100">
                <a:solidFill>
                  <a:schemeClr val="dk1"/>
                </a:solidFill>
                <a:latin typeface="Consolas"/>
                <a:ea typeface="Consolas"/>
                <a:cs typeface="Consolas"/>
                <a:sym typeface="Consolas"/>
              </a:rPr>
              <a:t>true</a:t>
            </a:r>
            <a:r>
              <a:rPr lang="sv-SE" sz="2100">
                <a:solidFill>
                  <a:schemeClr val="dk1"/>
                </a:solidFill>
              </a:rPr>
              <a:t> and </a:t>
            </a:r>
            <a:r>
              <a:rPr lang="sv-SE" sz="2100">
                <a:solidFill>
                  <a:schemeClr val="dk1"/>
                </a:solidFill>
                <a:latin typeface="Consolas"/>
                <a:ea typeface="Consolas"/>
                <a:cs typeface="Consolas"/>
                <a:sym typeface="Consolas"/>
              </a:rPr>
              <a:t>false</a:t>
            </a:r>
            <a:r>
              <a:rPr lang="sv-SE" sz="2100">
                <a:solidFill>
                  <a:schemeClr val="dk1"/>
                </a:solidFill>
              </a:rPr>
              <a:t>.</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5" name="Google Shape;295;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96" name="Google Shape;296;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Goal:</a:t>
            </a:r>
            <a:r>
              <a:rPr lang="sv-SE"/>
              <a:t> Attain Branch Coverage over the code.</a:t>
            </a:r>
            <a:endParaRPr/>
          </a:p>
          <a:p>
            <a:pPr indent="-393700" lvl="0" marL="457200" rtl="0" algn="l">
              <a:spcBef>
                <a:spcPts val="1000"/>
              </a:spcBef>
              <a:spcAft>
                <a:spcPts val="0"/>
              </a:spcAft>
              <a:buClr>
                <a:schemeClr val="accent3"/>
              </a:buClr>
              <a:buSzPts val="2600"/>
              <a:buChar char="•"/>
            </a:pPr>
            <a:r>
              <a:rPr b="1" lang="sv-SE">
                <a:solidFill>
                  <a:schemeClr val="accent3"/>
                </a:solidFill>
              </a:rPr>
              <a:t>Fitness function (Basic): </a:t>
            </a:r>
            <a:endParaRPr b="1">
              <a:solidFill>
                <a:schemeClr val="accent3"/>
              </a:solidFill>
            </a:endParaRPr>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solidFill>
                  <a:schemeClr val="accent3"/>
                </a:solidFill>
              </a:rPr>
              <a:t>Good:</a:t>
            </a:r>
            <a:r>
              <a:rPr lang="sv-SE"/>
              <a:t> Measurable indicator of progress. Can use standard tools (pytest-cov, Cobertura).</a:t>
            </a:r>
            <a:endParaRPr/>
          </a:p>
          <a:p>
            <a:pPr indent="-368300" lvl="1" marL="914400" rtl="0" algn="l">
              <a:spcBef>
                <a:spcPts val="500"/>
              </a:spcBef>
              <a:spcAft>
                <a:spcPts val="0"/>
              </a:spcAft>
              <a:buSzPts val="2200"/>
              <a:buChar char="•"/>
            </a:pPr>
            <a:r>
              <a:rPr b="1" lang="sv-SE">
                <a:solidFill>
                  <a:schemeClr val="accent3"/>
                </a:solidFill>
              </a:rPr>
              <a:t>Bad:</a:t>
            </a:r>
            <a:r>
              <a:rPr lang="sv-SE">
                <a:solidFill>
                  <a:schemeClr val="accent3"/>
                </a:solidFill>
              </a:rPr>
              <a:t> </a:t>
            </a:r>
            <a:r>
              <a:rPr lang="sv-SE"/>
              <a:t>No information on how to improve coverage.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3" name="Google Shape;303;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304" name="Google Shape;304;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Advanced: Distance-Based Function</a:t>
            </a:r>
            <a:endParaRPr/>
          </a:p>
          <a:p>
            <a:pPr indent="-393700" lvl="0" marL="457200" rtl="0" algn="l">
              <a:spcBef>
                <a:spcPts val="1000"/>
              </a:spcBef>
              <a:spcAft>
                <a:spcPts val="0"/>
              </a:spcAft>
              <a:buClr>
                <a:schemeClr val="accent3"/>
              </a:buClr>
              <a:buSzPts val="2600"/>
              <a:buChar char="•"/>
            </a:pPr>
            <a:r>
              <a:rPr b="1" lang="sv-SE">
                <a:solidFill>
                  <a:schemeClr val="accent3"/>
                </a:solidFill>
              </a:rPr>
              <a:t>fitness = branch distance + approach level</a:t>
            </a:r>
            <a:endParaRPr b="1">
              <a:solidFill>
                <a:schemeClr val="accent3"/>
              </a:solidFill>
            </a:endParaRPr>
          </a:p>
          <a:p>
            <a:pPr indent="-368300" lvl="1" marL="914400" rtl="0" algn="l">
              <a:spcBef>
                <a:spcPts val="500"/>
              </a:spcBef>
              <a:spcAft>
                <a:spcPts val="0"/>
              </a:spcAft>
              <a:buClr>
                <a:schemeClr val="accent3"/>
              </a:buClr>
              <a:buSzPts val="2200"/>
              <a:buChar char="•"/>
            </a:pPr>
            <a:r>
              <a:rPr b="1" lang="sv-SE">
                <a:solidFill>
                  <a:schemeClr val="accent3"/>
                </a:solidFill>
              </a:rPr>
              <a:t>Approach level</a:t>
            </a:r>
            <a:r>
              <a:rPr lang="sv-SE">
                <a:solidFill>
                  <a:schemeClr val="accent3"/>
                </a:solidFill>
              </a:rPr>
              <a:t> </a:t>
            </a:r>
            <a:endParaRPr>
              <a:solidFill>
                <a:schemeClr val="accent3"/>
              </a:solidFill>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solidFill>
                  <a:schemeClr val="accent3"/>
                </a:solidFill>
              </a:rPr>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1" name="Google Shape;311;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312" name="Google Shape;312;p37"/>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313" name="Google Shape;313;p37"/>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314" name="Google Shape;314;p37"/>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315" name="Google Shape;315;p37"/>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a:t>
            </a:r>
            <a:r>
              <a:rPr b="1" lang="sv-SE" sz="2000">
                <a:latin typeface="Consolas"/>
                <a:ea typeface="Consolas"/>
                <a:cs typeface="Consolas"/>
                <a:sym typeface="Consolas"/>
              </a:rPr>
              <a:t>True</a:t>
            </a:r>
            <a:r>
              <a:rPr b="1" lang="sv-SE" sz="2000"/>
              <a:t>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2" name="Google Shape;322;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323" name="Google Shape;323;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Clr>
                <a:schemeClr val="accent3"/>
              </a:buClr>
              <a:buSzPts val="2400"/>
              <a:buChar char="●"/>
            </a:pPr>
            <a:r>
              <a:rPr b="1" lang="sv-SE" sz="2400">
                <a:solidFill>
                  <a:schemeClr val="accent3"/>
                </a:solidFill>
              </a:rPr>
              <a:t>… (anything that reflects what a </a:t>
            </a:r>
            <a:r>
              <a:rPr b="1" i="1" lang="sv-SE" sz="2400">
                <a:solidFill>
                  <a:schemeClr val="accent3"/>
                </a:solidFill>
              </a:rPr>
              <a:t>good</a:t>
            </a:r>
            <a:r>
              <a:rPr b="1" lang="sv-SE" sz="2400">
                <a:solidFill>
                  <a:schemeClr val="accent3"/>
                </a:solidFill>
              </a:rPr>
              <a:t> test is)</a:t>
            </a:r>
            <a:endParaRPr b="1" sz="2400">
              <a:solidFill>
                <a:schemeClr val="accent3"/>
              </a:solidFill>
            </a:endParaRPr>
          </a:p>
          <a:p>
            <a:pPr indent="0" lvl="0" marL="0" rtl="0" algn="l">
              <a:spcBef>
                <a:spcPts val="1000"/>
              </a:spcBef>
              <a:spcAft>
                <a:spcPts val="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0" name="Google Shape;330;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Bloat Penalty</a:t>
            </a:r>
            <a:endParaRPr/>
          </a:p>
        </p:txBody>
      </p:sp>
      <p:sp>
        <p:nvSpPr>
          <p:cNvPr id="331" name="Google Shape;331;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penalty subtracted from fitness.</a:t>
            </a:r>
            <a:endParaRPr/>
          </a:p>
          <a:p>
            <a:pPr indent="-393700" lvl="0" marL="457200" rtl="0" algn="l">
              <a:spcBef>
                <a:spcPts val="0"/>
              </a:spcBef>
              <a:spcAft>
                <a:spcPts val="0"/>
              </a:spcAft>
              <a:buSzPts val="2600"/>
              <a:buChar char="•"/>
            </a:pPr>
            <a:r>
              <a:rPr lang="sv-SE"/>
              <a:t>Limits number of tests and number of actions.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Important not to penalize too heavily. </a:t>
            </a:r>
            <a:endParaRPr/>
          </a:p>
        </p:txBody>
      </p:sp>
      <p:pic>
        <p:nvPicPr>
          <p:cNvPr id="332" name="Google Shape;332;p39"/>
          <p:cNvPicPr preferRelativeResize="0"/>
          <p:nvPr/>
        </p:nvPicPr>
        <p:blipFill>
          <a:blip r:embed="rId3">
            <a:alphaModFix/>
          </a:blip>
          <a:stretch>
            <a:fillRect/>
          </a:stretch>
        </p:blipFill>
        <p:spPr>
          <a:xfrm>
            <a:off x="993588" y="2219325"/>
            <a:ext cx="6791325" cy="704850"/>
          </a:xfrm>
          <a:prstGeom prst="rect">
            <a:avLst/>
          </a:prstGeom>
          <a:noFill/>
          <a:ln>
            <a:noFill/>
          </a:ln>
        </p:spPr>
      </p:pic>
      <p:sp>
        <p:nvSpPr>
          <p:cNvPr id="333" name="Google Shape;333;p39"/>
          <p:cNvSpPr/>
          <p:nvPr/>
        </p:nvSpPr>
        <p:spPr>
          <a:xfrm>
            <a:off x="7270025" y="2157975"/>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10</a:t>
            </a:r>
            <a:endParaRPr/>
          </a:p>
        </p:txBody>
      </p:sp>
      <p:sp>
        <p:nvSpPr>
          <p:cNvPr id="334" name="Google Shape;334;p39"/>
          <p:cNvSpPr/>
          <p:nvPr/>
        </p:nvSpPr>
        <p:spPr>
          <a:xfrm>
            <a:off x="7041225" y="2896850"/>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30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1" name="Google Shape;341;p4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8" name="Google Shape;348;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Metaheuristic Algorithms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1" name="Google Shape;91;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Automation of Test Creation</a:t>
            </a:r>
            <a:endParaRPr/>
          </a:p>
        </p:txBody>
      </p:sp>
      <p:sp>
        <p:nvSpPr>
          <p:cNvPr id="92" name="Google Shape;92;p1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cost by automating test creation.</a:t>
            </a:r>
            <a:endParaRPr/>
          </a:p>
          <a:p>
            <a:pPr indent="-368300" lvl="1" marL="914400" rtl="0" algn="l">
              <a:lnSpc>
                <a:spcPct val="90000"/>
              </a:lnSpc>
              <a:spcBef>
                <a:spcPts val="0"/>
              </a:spcBef>
              <a:spcAft>
                <a:spcPts val="0"/>
              </a:spcAft>
              <a:buSzPts val="2200"/>
              <a:buChar char="•"/>
            </a:pPr>
            <a:r>
              <a:rPr lang="sv-SE"/>
              <a:t>Repetitive tasks that do not </a:t>
            </a:r>
            <a:r>
              <a:rPr b="1" lang="sv-SE">
                <a:solidFill>
                  <a:schemeClr val="accent3"/>
                </a:solidFill>
              </a:rPr>
              <a:t>need</a:t>
            </a:r>
            <a:r>
              <a:rPr lang="sv-SE"/>
              <a:t> human attention.</a:t>
            </a:r>
            <a:endParaRPr/>
          </a:p>
          <a:p>
            <a:pPr indent="-368300" lvl="1" marL="914400" rtl="0" algn="l">
              <a:lnSpc>
                <a:spcPct val="90000"/>
              </a:lnSpc>
              <a:spcBef>
                <a:spcPts val="0"/>
              </a:spcBef>
              <a:spcAft>
                <a:spcPts val="0"/>
              </a:spcAft>
              <a:buClr>
                <a:schemeClr val="accent3"/>
              </a:buClr>
              <a:buSzPts val="2200"/>
              <a:buChar char="•"/>
            </a:pPr>
            <a:r>
              <a:rPr b="1" lang="sv-SE">
                <a:solidFill>
                  <a:schemeClr val="accent3"/>
                </a:solidFill>
              </a:rPr>
              <a:t>Generate test input</a:t>
            </a:r>
            <a:r>
              <a:rPr lang="sv-SE">
                <a:solidFill>
                  <a:schemeClr val="accent3"/>
                </a:solidFill>
              </a:rPr>
              <a:t>.</a:t>
            </a:r>
            <a:endParaRPr>
              <a:solidFill>
                <a:schemeClr val="accent3"/>
              </a:solidFill>
            </a:endParaRPr>
          </a:p>
          <a:p>
            <a:pPr indent="-342900" lvl="2" marL="1371600" rtl="0" algn="l">
              <a:lnSpc>
                <a:spcPct val="90000"/>
              </a:lnSpc>
              <a:spcBef>
                <a:spcPts val="0"/>
              </a:spcBef>
              <a:spcAft>
                <a:spcPts val="0"/>
              </a:spcAft>
              <a:buSzPts val="1800"/>
              <a:buChar char="•"/>
            </a:pPr>
            <a:r>
              <a:rPr lang="sv-SE"/>
              <a:t>Just n</a:t>
            </a:r>
            <a:r>
              <a:rPr lang="sv-SE"/>
              <a:t>eed to add assertions.</a:t>
            </a:r>
            <a:endParaRPr/>
          </a:p>
          <a:p>
            <a:pPr indent="-342900" lvl="2" marL="1371600" rtl="0" algn="l">
              <a:lnSpc>
                <a:spcPct val="90000"/>
              </a:lnSpc>
              <a:spcBef>
                <a:spcPts val="0"/>
              </a:spcBef>
              <a:spcAft>
                <a:spcPts val="0"/>
              </a:spcAft>
              <a:buSzPts val="1800"/>
              <a:buChar char="•"/>
            </a:pPr>
            <a:r>
              <a:rPr lang="sv-SE"/>
              <a:t>(Or check for crashes, memory leaks, other problems that can be measured automatically.)</a:t>
            </a:r>
            <a:endParaRPr/>
          </a:p>
        </p:txBody>
      </p:sp>
      <p:pic>
        <p:nvPicPr>
          <p:cNvPr id="93" name="Google Shape;93;p1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94" name="Google Shape;94;p1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95" name="Google Shape;95;p1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96" name="Google Shape;96;p1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97" name="Google Shape;97;p1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5" name="Google Shape;355;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56" name="Google Shape;356;p42"/>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357" name="Google Shape;357;p42"/>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60" name="Google Shape;360;p42"/>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361" name="Google Shape;361;p42"/>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0" name="Google Shape;370;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71" name="Google Shape;371;p43"/>
          <p:cNvSpPr txBox="1"/>
          <p:nvPr>
            <p:ph idx="1" type="body"/>
          </p:nvPr>
        </p:nvSpPr>
        <p:spPr>
          <a:xfrm>
            <a:off x="1614300" y="1282400"/>
            <a:ext cx="7412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changes to single solution </a:t>
            </a:r>
            <a:r>
              <a:rPr b="1" lang="sv-SE">
                <a:solidFill>
                  <a:schemeClr val="accent3"/>
                </a:solidFill>
              </a:rPr>
              <a:t>(local search).</a:t>
            </a:r>
            <a:endParaRPr/>
          </a:p>
          <a:p>
            <a:pPr indent="-368300" lvl="1" marL="914400" rtl="0" algn="l">
              <a:spcBef>
                <a:spcPts val="500"/>
              </a:spcBef>
              <a:spcAft>
                <a:spcPts val="0"/>
              </a:spcAft>
              <a:buSzPts val="2200"/>
              <a:buChar char="•"/>
            </a:pPr>
            <a:r>
              <a:rPr lang="sv-SE"/>
              <a:t>L</a:t>
            </a:r>
            <a:r>
              <a:rPr lang="sv-SE"/>
              <a:t>arge changes to many solutions </a:t>
            </a:r>
            <a:r>
              <a:rPr b="1" lang="sv-SE">
                <a:solidFill>
                  <a:schemeClr val="accent3"/>
                </a:solidFill>
              </a:rPr>
              <a:t>(global search)</a:t>
            </a:r>
            <a:r>
              <a:rPr lang="sv-SE"/>
              <a:t>.</a:t>
            </a:r>
            <a:endParaRPr/>
          </a:p>
          <a:p>
            <a:pPr indent="-368300" lvl="1" marL="914400" rtl="0" algn="l">
              <a:spcBef>
                <a:spcPts val="500"/>
              </a:spcBef>
              <a:spcAft>
                <a:spcPts val="0"/>
              </a:spcAft>
              <a:buSzPts val="2200"/>
              <a:buChar char="•"/>
            </a:pPr>
            <a:r>
              <a:rPr lang="sv-SE"/>
              <a:t>Often based on natural phenomena. </a:t>
            </a:r>
            <a:endParaRPr/>
          </a:p>
          <a:p>
            <a:pPr indent="-342900" lvl="2" marL="1371600" rtl="0" algn="l">
              <a:spcBef>
                <a:spcPts val="500"/>
              </a:spcBef>
              <a:spcAft>
                <a:spcPts val="0"/>
              </a:spcAft>
              <a:buSzPts val="1800"/>
              <a:buChar char="•"/>
            </a:pPr>
            <a:r>
              <a:rPr lang="sv-SE"/>
              <a:t>(swarm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372" name="Google Shape;372;p43"/>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75" name="Google Shape;375;p43"/>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376" name="Google Shape;376;p43"/>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5" name="Google Shape;385;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386" name="Google Shape;386;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solidFill>
                  <a:schemeClr val="accent3"/>
                </a:solidFill>
              </a:rPr>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solidFill>
                  <a:schemeClr val="accent3"/>
                </a:solidFill>
              </a:rPr>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3" name="Google Shape;393;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394" name="Google Shape;394;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single potential solution.</a:t>
            </a:r>
            <a:endParaRPr/>
          </a:p>
          <a:p>
            <a:pPr indent="-393700" lvl="0" marL="457200" rtl="0" algn="l">
              <a:spcBef>
                <a:spcPts val="1000"/>
              </a:spcBef>
              <a:spcAft>
                <a:spcPts val="0"/>
              </a:spcAft>
              <a:buSzPts val="2600"/>
              <a:buChar char="•"/>
            </a:pPr>
            <a:r>
              <a:rPr lang="sv-SE"/>
              <a:t>Attempt to improve by looking at its </a:t>
            </a:r>
            <a:r>
              <a:rPr b="1" lang="sv-SE">
                <a:solidFill>
                  <a:schemeClr val="accent3"/>
                </a:solidFill>
              </a:rPr>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1" name="Google Shape;401;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402" name="Google Shape;402;p46"/>
          <p:cNvSpPr txBox="1"/>
          <p:nvPr>
            <p:ph idx="1" type="body"/>
          </p:nvPr>
        </p:nvSpPr>
        <p:spPr>
          <a:xfrm>
            <a:off x="146650" y="1282400"/>
            <a:ext cx="8540100" cy="34803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sv-SE"/>
              <a:t>Generate a random initial solution.</a:t>
            </a:r>
            <a:endParaRPr/>
          </a:p>
          <a:p>
            <a:pPr indent="-393700" lvl="0" marL="457200" rtl="0" algn="l">
              <a:spcBef>
                <a:spcPts val="1000"/>
              </a:spcBef>
              <a:spcAft>
                <a:spcPts val="0"/>
              </a:spcAft>
              <a:buSzPts val="2600"/>
              <a:buChar char="●"/>
            </a:pPr>
            <a:r>
              <a:rPr lang="sv-SE"/>
              <a:t>Each generation (while budget remains):</a:t>
            </a:r>
            <a:endParaRPr/>
          </a:p>
          <a:p>
            <a:pPr indent="-368300" lvl="1" marL="914400" rtl="0" algn="l">
              <a:spcBef>
                <a:spcPts val="500"/>
              </a:spcBef>
              <a:spcAft>
                <a:spcPts val="0"/>
              </a:spcAft>
              <a:buSzPts val="2200"/>
              <a:buChar char="○"/>
            </a:pPr>
            <a:r>
              <a:rPr lang="sv-SE"/>
              <a:t>Attempt up to </a:t>
            </a:r>
            <a:r>
              <a:rPr lang="sv-SE">
                <a:latin typeface="Consolas"/>
                <a:ea typeface="Consolas"/>
                <a:cs typeface="Consolas"/>
                <a:sym typeface="Consolas"/>
              </a:rPr>
              <a:t>max_tries</a:t>
            </a:r>
            <a:r>
              <a:rPr lang="sv-SE"/>
              <a:t> </a:t>
            </a:r>
            <a:r>
              <a:rPr i="1" lang="sv-SE">
                <a:solidFill>
                  <a:schemeClr val="accent3"/>
                </a:solidFill>
              </a:rPr>
              <a:t>mutations</a:t>
            </a:r>
            <a:r>
              <a:rPr lang="sv-SE"/>
              <a:t> to the solution.</a:t>
            </a:r>
            <a:endParaRPr/>
          </a:p>
          <a:p>
            <a:pPr indent="-342900" lvl="2" marL="1371600" rtl="0" algn="l">
              <a:spcBef>
                <a:spcPts val="500"/>
              </a:spcBef>
              <a:spcAft>
                <a:spcPts val="0"/>
              </a:spcAft>
              <a:buSzPts val="1800"/>
              <a:buChar char="■"/>
            </a:pPr>
            <a:r>
              <a:rPr lang="sv-SE"/>
              <a:t>If a mutation results in a better solution, set this as the new solution.</a:t>
            </a:r>
            <a:endParaRPr/>
          </a:p>
          <a:p>
            <a:pPr indent="-342900" lvl="2" marL="1371600" rtl="0" algn="l">
              <a:spcBef>
                <a:spcPts val="500"/>
              </a:spcBef>
              <a:spcAft>
                <a:spcPts val="0"/>
              </a:spcAft>
              <a:buSzPts val="1800"/>
              <a:buChar char="■"/>
            </a:pPr>
            <a:r>
              <a:rPr lang="sv-SE"/>
              <a:t>Keep track of the best mutation seen to date.</a:t>
            </a:r>
            <a:endParaRPr/>
          </a:p>
          <a:p>
            <a:pPr indent="-368300" lvl="1" marL="914400" rtl="0" algn="l">
              <a:spcBef>
                <a:spcPts val="500"/>
              </a:spcBef>
              <a:spcAft>
                <a:spcPts val="0"/>
              </a:spcAft>
              <a:buSzPts val="2200"/>
              <a:buChar char="○"/>
            </a:pPr>
            <a:r>
              <a:rPr lang="sv-SE"/>
              <a:t>If we run out of tries, reset to a new random initial solution.</a:t>
            </a:r>
            <a:endParaRPr/>
          </a:p>
        </p:txBody>
      </p:sp>
      <p:pic>
        <p:nvPicPr>
          <p:cNvPr id="403" name="Google Shape;403;p46"/>
          <p:cNvPicPr preferRelativeResize="0"/>
          <p:nvPr/>
        </p:nvPicPr>
        <p:blipFill>
          <a:blip r:embed="rId3">
            <a:alphaModFix/>
          </a:blip>
          <a:stretch>
            <a:fillRect/>
          </a:stretch>
        </p:blipFill>
        <p:spPr>
          <a:xfrm>
            <a:off x="5885100" y="486775"/>
            <a:ext cx="3127450" cy="2084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411" name="Google Shape;411;p47"/>
          <p:cNvSpPr txBox="1"/>
          <p:nvPr>
            <p:ph idx="1" type="body"/>
          </p:nvPr>
        </p:nvSpPr>
        <p:spPr>
          <a:xfrm>
            <a:off x="468894" y="1282400"/>
            <a:ext cx="3030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change to current solution.</a:t>
            </a:r>
            <a:endParaRPr/>
          </a:p>
          <a:p>
            <a:pPr indent="-393700" lvl="0" marL="457200" rtl="0" algn="l">
              <a:spcBef>
                <a:spcPts val="1000"/>
              </a:spcBef>
              <a:spcAft>
                <a:spcPts val="0"/>
              </a:spcAft>
              <a:buSzPts val="2600"/>
              <a:buChar char="•"/>
            </a:pPr>
            <a:r>
              <a:rPr lang="sv-SE"/>
              <a:t>Impose one of these changes at a time: </a:t>
            </a:r>
            <a:endParaRPr/>
          </a:p>
        </p:txBody>
      </p:sp>
      <p:pic>
        <p:nvPicPr>
          <p:cNvPr id="412" name="Google Shape;412;p47"/>
          <p:cNvPicPr preferRelativeResize="0"/>
          <p:nvPr/>
        </p:nvPicPr>
        <p:blipFill>
          <a:blip r:embed="rId3">
            <a:alphaModFix/>
          </a:blip>
          <a:stretch>
            <a:fillRect/>
          </a:stretch>
        </p:blipFill>
        <p:spPr>
          <a:xfrm>
            <a:off x="3385775" y="469450"/>
            <a:ext cx="5235599" cy="4466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9" name="Google Shape;419;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Climber</a:t>
            </a:r>
            <a:endParaRPr/>
          </a:p>
        </p:txBody>
      </p:sp>
      <p:sp>
        <p:nvSpPr>
          <p:cNvPr id="420" name="Google Shape;420;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User-Controlled Parameters:</a:t>
            </a:r>
            <a:endParaRPr/>
          </a:p>
          <a:p>
            <a:pPr indent="-368300" lvl="1" marL="914400" rtl="0" algn="l">
              <a:spcBef>
                <a:spcPts val="500"/>
              </a:spcBef>
              <a:spcAft>
                <a:spcPts val="0"/>
              </a:spcAft>
              <a:buSzPts val="2200"/>
              <a:buChar char="•"/>
            </a:pPr>
            <a:r>
              <a:rPr lang="sv-SE"/>
              <a:t>Maximum mutations before a restart (ex: 200)</a:t>
            </a:r>
            <a:endParaRPr/>
          </a:p>
          <a:p>
            <a:pPr indent="-368300" lvl="1" marL="914400" rtl="0" algn="l">
              <a:spcBef>
                <a:spcPts val="500"/>
              </a:spcBef>
              <a:spcAft>
                <a:spcPts val="0"/>
              </a:spcAft>
              <a:buSzPts val="2200"/>
              <a:buChar char="•"/>
            </a:pPr>
            <a:r>
              <a:rPr lang="sv-SE"/>
              <a:t>Maximum number of restarts (ex: 5)</a:t>
            </a:r>
            <a:endParaRPr/>
          </a:p>
          <a:p>
            <a:pPr indent="-393700" lvl="0" marL="457200" rtl="0" algn="l">
              <a:spcBef>
                <a:spcPts val="1000"/>
              </a:spcBef>
              <a:spcAft>
                <a:spcPts val="0"/>
              </a:spcAft>
              <a:buSzPts val="2600"/>
              <a:buChar char="•"/>
            </a:pPr>
            <a:r>
              <a:rPr lang="sv-SE"/>
              <a:t>Easy to implement, faster than many other metaheuristics. </a:t>
            </a:r>
            <a:endParaRPr/>
          </a:p>
          <a:p>
            <a:pPr indent="-368300" lvl="1" marL="914400" rtl="0" algn="l">
              <a:spcBef>
                <a:spcPts val="500"/>
              </a:spcBef>
              <a:spcAft>
                <a:spcPts val="0"/>
              </a:spcAft>
              <a:buSzPts val="2200"/>
              <a:buChar char="•"/>
            </a:pPr>
            <a:r>
              <a:rPr lang="sv-SE"/>
              <a:t>Reliant on initial guesses and restarts.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7" name="Google Shape;427;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428" name="Google Shape;428;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429" name="Google Shape;429;p49"/>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6" name="Google Shape;436;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37" name="Google Shape;437;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b="1" lang="sv-SE">
                <a:solidFill>
                  <a:schemeClr val="accent3"/>
                </a:solidFill>
              </a:rPr>
              <a:t>Selecting</a:t>
            </a:r>
            <a:r>
              <a:rPr lang="sv-SE"/>
              <a:t> the best solutions.</a:t>
            </a:r>
            <a:endParaRPr/>
          </a:p>
          <a:p>
            <a:pPr indent="-368300" lvl="1" marL="914400" rtl="0" algn="l">
              <a:spcBef>
                <a:spcPts val="500"/>
              </a:spcBef>
              <a:spcAft>
                <a:spcPts val="0"/>
              </a:spcAft>
              <a:buSzPts val="2200"/>
              <a:buChar char="○"/>
            </a:pPr>
            <a:r>
              <a:rPr lang="sv-SE"/>
              <a:t>Creating “offspring” through </a:t>
            </a:r>
            <a:br>
              <a:rPr lang="sv-SE"/>
            </a:br>
            <a:r>
              <a:rPr b="1" lang="sv-SE">
                <a:solidFill>
                  <a:schemeClr val="accent3"/>
                </a:solidFill>
              </a:rPr>
              <a:t>mutation</a:t>
            </a:r>
            <a:r>
              <a:rPr lang="sv-SE"/>
              <a:t> and </a:t>
            </a:r>
            <a:r>
              <a:rPr b="1" lang="sv-SE">
                <a:solidFill>
                  <a:schemeClr val="accent3"/>
                </a:solidFill>
              </a:rPr>
              <a:t>crossover</a:t>
            </a:r>
            <a:r>
              <a:rPr lang="sv-SE"/>
              <a:t>.</a:t>
            </a:r>
            <a:endParaRPr/>
          </a:p>
        </p:txBody>
      </p:sp>
      <p:pic>
        <p:nvPicPr>
          <p:cNvPr id="438" name="Google Shape;438;p50"/>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5" name="Google Shape;445;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46" name="Google Shape;446;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Create a random initial population.</a:t>
            </a:r>
            <a:endParaRPr sz="2300"/>
          </a:p>
          <a:p>
            <a:pPr indent="-374650" lvl="0" marL="457200" rtl="0" algn="l">
              <a:spcBef>
                <a:spcPts val="1000"/>
              </a:spcBef>
              <a:spcAft>
                <a:spcPts val="0"/>
              </a:spcAft>
              <a:buSzPts val="2300"/>
              <a:buChar char="•"/>
            </a:pPr>
            <a:r>
              <a:rPr lang="sv-SE" sz="2300"/>
              <a:t>Start a new generation (while budget remains):</a:t>
            </a:r>
            <a:endParaRPr sz="2300"/>
          </a:p>
          <a:p>
            <a:pPr indent="-349250" lvl="1" marL="914400" rtl="0" algn="l">
              <a:spcBef>
                <a:spcPts val="500"/>
              </a:spcBef>
              <a:spcAft>
                <a:spcPts val="0"/>
              </a:spcAft>
              <a:buSzPts val="1900"/>
              <a:buChar char="•"/>
            </a:pPr>
            <a:r>
              <a:rPr lang="sv-SE" sz="1900"/>
              <a:t>Create new empty population.</a:t>
            </a:r>
            <a:endParaRPr sz="1900"/>
          </a:p>
          <a:p>
            <a:pPr indent="-349250" lvl="1" marL="914400" rtl="0" algn="l">
              <a:spcBef>
                <a:spcPts val="500"/>
              </a:spcBef>
              <a:spcAft>
                <a:spcPts val="0"/>
              </a:spcAft>
              <a:buSzPts val="1900"/>
              <a:buChar char="•"/>
            </a:pPr>
            <a:r>
              <a:rPr lang="sv-SE" sz="1900"/>
              <a:t>While space remains:</a:t>
            </a:r>
            <a:endParaRPr sz="1900"/>
          </a:p>
          <a:p>
            <a:pPr indent="-323850" lvl="2" marL="1371600" rtl="0" algn="l">
              <a:spcBef>
                <a:spcPts val="500"/>
              </a:spcBef>
              <a:spcAft>
                <a:spcPts val="0"/>
              </a:spcAft>
              <a:buSzPts val="1500"/>
              <a:buChar char="•"/>
            </a:pPr>
            <a:r>
              <a:rPr b="1" lang="sv-SE" sz="1500">
                <a:solidFill>
                  <a:schemeClr val="accent3"/>
                </a:solidFill>
              </a:rPr>
              <a:t>Select</a:t>
            </a:r>
            <a:r>
              <a:rPr lang="sv-SE" sz="1500"/>
              <a:t> two “good” members of current population.</a:t>
            </a:r>
            <a:endParaRPr sz="1500"/>
          </a:p>
          <a:p>
            <a:pPr indent="-323850" lvl="2" marL="1371600" rtl="0" algn="l">
              <a:spcBef>
                <a:spcPts val="500"/>
              </a:spcBef>
              <a:spcAft>
                <a:spcPts val="0"/>
              </a:spcAft>
              <a:buSzPts val="1500"/>
              <a:buChar char="•"/>
            </a:pPr>
            <a:r>
              <a:rPr lang="sv-SE" sz="1500"/>
              <a:t>At a small probability, replace these members with “children” combining genes of members (</a:t>
            </a:r>
            <a:r>
              <a:rPr b="1" lang="sv-SE" sz="1500">
                <a:solidFill>
                  <a:schemeClr val="accent3"/>
                </a:solidFill>
              </a:rPr>
              <a:t>crossover</a:t>
            </a:r>
            <a:r>
              <a:rPr lang="sv-SE" sz="1500"/>
              <a:t>).</a:t>
            </a:r>
            <a:endParaRPr sz="1500"/>
          </a:p>
          <a:p>
            <a:pPr indent="-323850" lvl="2" marL="1371600" rtl="0" algn="l">
              <a:spcBef>
                <a:spcPts val="500"/>
              </a:spcBef>
              <a:spcAft>
                <a:spcPts val="0"/>
              </a:spcAft>
              <a:buSzPts val="1500"/>
              <a:buChar char="•"/>
            </a:pPr>
            <a:r>
              <a:rPr lang="sv-SE" sz="1500"/>
              <a:t>At a small probability, </a:t>
            </a:r>
            <a:r>
              <a:rPr b="1" lang="sv-SE" sz="1500">
                <a:solidFill>
                  <a:schemeClr val="accent3"/>
                </a:solidFill>
              </a:rPr>
              <a:t>mutate </a:t>
            </a:r>
            <a:r>
              <a:rPr lang="sv-SE" sz="1500"/>
              <a:t>each member.</a:t>
            </a:r>
            <a:endParaRPr sz="1500"/>
          </a:p>
          <a:p>
            <a:pPr indent="-323850" lvl="2" marL="1371600" rtl="0" algn="l">
              <a:spcBef>
                <a:spcPts val="500"/>
              </a:spcBef>
              <a:spcAft>
                <a:spcPts val="0"/>
              </a:spcAft>
              <a:buSzPts val="1500"/>
              <a:buChar char="•"/>
            </a:pPr>
            <a:r>
              <a:rPr lang="sv-SE" sz="1500"/>
              <a:t>Add members to </a:t>
            </a:r>
            <a:r>
              <a:rPr b="1" lang="sv-SE" sz="1500">
                <a:solidFill>
                  <a:schemeClr val="accent3"/>
                </a:solidFill>
              </a:rPr>
              <a:t>new population</a:t>
            </a:r>
            <a:r>
              <a:rPr lang="sv-SE" sz="1500"/>
              <a:t>.</a:t>
            </a:r>
            <a:endParaRPr sz="1500"/>
          </a:p>
          <a:p>
            <a:pPr indent="-349250" lvl="1" marL="914400" rtl="0" algn="l">
              <a:spcBef>
                <a:spcPts val="500"/>
              </a:spcBef>
              <a:spcAft>
                <a:spcPts val="0"/>
              </a:spcAft>
              <a:buSzPts val="1900"/>
              <a:buChar char="•"/>
            </a:pPr>
            <a:r>
              <a:rPr lang="sv-SE" sz="1900"/>
              <a:t>If no better solution is found for N generations, terminate early (</a:t>
            </a:r>
            <a:r>
              <a:rPr b="1" lang="sv-SE" sz="1900">
                <a:solidFill>
                  <a:schemeClr val="accent3"/>
                </a:solidFill>
              </a:rPr>
              <a:t>stagnation</a:t>
            </a:r>
            <a:r>
              <a:rPr lang="sv-SE" sz="1900"/>
              <a:t>).</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4" name="Google Shape;104;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5" name="Google Shape;105;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Search-Based Test Generation </a:t>
            </a:r>
            <a:endParaRPr/>
          </a:p>
          <a:p>
            <a:pPr indent="-368300" lvl="1" marL="914400" rtl="0" algn="l">
              <a:spcBef>
                <a:spcPts val="500"/>
              </a:spcBef>
              <a:spcAft>
                <a:spcPts val="0"/>
              </a:spcAft>
              <a:buSzPts val="2200"/>
              <a:buChar char="•"/>
            </a:pPr>
            <a:r>
              <a:rPr lang="sv-SE"/>
              <a:t>(AKA: Fuzzing)</a:t>
            </a:r>
            <a:endParaRPr/>
          </a:p>
          <a:p>
            <a:pPr indent="-368300" lvl="1" marL="914400" rtl="0" algn="l">
              <a:spcBef>
                <a:spcPts val="500"/>
              </a:spcBef>
              <a:spcAft>
                <a:spcPts val="0"/>
              </a:spcAft>
              <a:buSzPts val="2200"/>
              <a:buChar char="•"/>
            </a:pPr>
            <a:r>
              <a:rPr lang="sv-SE"/>
              <a:t>Test Creation as a Search Problem</a:t>
            </a:r>
            <a:endParaRPr/>
          </a:p>
          <a:p>
            <a:pPr indent="-342900" lvl="2" marL="1371600" rtl="0" algn="l">
              <a:spcBef>
                <a:spcPts val="500"/>
              </a:spcBef>
              <a:spcAft>
                <a:spcPts val="0"/>
              </a:spcAft>
              <a:buSzPts val="1800"/>
              <a:buChar char="•"/>
            </a:pPr>
            <a:r>
              <a:rPr lang="sv-SE"/>
              <a:t>Metaheuristic Search Algorithms</a:t>
            </a:r>
            <a:endParaRPr/>
          </a:p>
          <a:p>
            <a:pPr indent="-342900" lvl="2" marL="1371600" rtl="0" algn="l">
              <a:spcBef>
                <a:spcPts val="500"/>
              </a:spcBef>
              <a:spcAft>
                <a:spcPts val="0"/>
              </a:spcAft>
              <a:buSzPts val="1800"/>
              <a:buChar char="•"/>
            </a:pPr>
            <a:r>
              <a:rPr lang="sv-SE"/>
              <a:t>Fitness Functions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3" name="Google Shape;453;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Selection</a:t>
            </a:r>
            <a:endParaRPr/>
          </a:p>
        </p:txBody>
      </p:sp>
      <p:sp>
        <p:nvSpPr>
          <p:cNvPr id="454" name="Google Shape;454;p52"/>
          <p:cNvSpPr txBox="1"/>
          <p:nvPr>
            <p:ph idx="1" type="body"/>
          </p:nvPr>
        </p:nvSpPr>
        <p:spPr>
          <a:xfrm>
            <a:off x="468901" y="1282400"/>
            <a:ext cx="3438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Rather than searching for best population member:</a:t>
            </a:r>
            <a:endParaRPr/>
          </a:p>
          <a:p>
            <a:pPr indent="-368300" lvl="1" marL="914400" rtl="0" algn="l">
              <a:spcBef>
                <a:spcPts val="500"/>
              </a:spcBef>
              <a:spcAft>
                <a:spcPts val="0"/>
              </a:spcAft>
              <a:buSzPts val="2200"/>
              <a:buChar char="•"/>
            </a:pPr>
            <a:r>
              <a:rPr lang="sv-SE"/>
              <a:t>Select a random subset. </a:t>
            </a:r>
            <a:endParaRPr/>
          </a:p>
          <a:p>
            <a:pPr indent="-368300" lvl="1" marL="914400" rtl="0" algn="l">
              <a:spcBef>
                <a:spcPts val="500"/>
              </a:spcBef>
              <a:spcAft>
                <a:spcPts val="0"/>
              </a:spcAft>
              <a:buSzPts val="2200"/>
              <a:buChar char="•"/>
            </a:pPr>
            <a:r>
              <a:rPr lang="sv-SE"/>
              <a:t>Calculate fitness for each.</a:t>
            </a:r>
            <a:endParaRPr/>
          </a:p>
          <a:p>
            <a:pPr indent="-368300" lvl="1" marL="914400" rtl="0" algn="l">
              <a:spcBef>
                <a:spcPts val="500"/>
              </a:spcBef>
              <a:spcAft>
                <a:spcPts val="0"/>
              </a:spcAft>
              <a:buSzPts val="2200"/>
              <a:buChar char="•"/>
            </a:pPr>
            <a:r>
              <a:rPr lang="sv-SE"/>
              <a:t>Return best.</a:t>
            </a:r>
            <a:endParaRPr/>
          </a:p>
        </p:txBody>
      </p:sp>
      <p:pic>
        <p:nvPicPr>
          <p:cNvPr id="455" name="Google Shape;455;p52"/>
          <p:cNvPicPr preferRelativeResize="0"/>
          <p:nvPr/>
        </p:nvPicPr>
        <p:blipFill>
          <a:blip r:embed="rId3">
            <a:alphaModFix/>
          </a:blip>
          <a:stretch>
            <a:fillRect/>
          </a:stretch>
        </p:blipFill>
        <p:spPr>
          <a:xfrm>
            <a:off x="3991300" y="1043350"/>
            <a:ext cx="5094451" cy="35836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2" name="Google Shape;462;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63" name="Google Shape;463;p53"/>
          <p:cNvSpPr txBox="1"/>
          <p:nvPr>
            <p:ph idx="1" type="body"/>
          </p:nvPr>
        </p:nvSpPr>
        <p:spPr>
          <a:xfrm>
            <a:off x="115225" y="1282400"/>
            <a:ext cx="85716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Creates two “child” </a:t>
            </a:r>
            <a:br>
              <a:rPr lang="sv-SE" sz="2200"/>
            </a:br>
            <a:r>
              <a:rPr lang="sv-SE" sz="2200"/>
              <a:t>solutions by </a:t>
            </a:r>
            <a:br>
              <a:rPr lang="sv-SE" sz="2200"/>
            </a:br>
            <a:r>
              <a:rPr lang="sv-SE" sz="2200"/>
              <a:t>combining tests</a:t>
            </a:r>
            <a:br>
              <a:rPr lang="sv-SE" sz="2200"/>
            </a:br>
            <a:r>
              <a:rPr lang="sv-SE" sz="2200"/>
              <a:t>from each parent </a:t>
            </a:r>
            <a:br>
              <a:rPr lang="sv-SE" sz="2200"/>
            </a:br>
            <a:r>
              <a:rPr lang="sv-SE" sz="2200"/>
              <a:t>solution. </a:t>
            </a:r>
            <a:endParaRPr sz="2200"/>
          </a:p>
        </p:txBody>
      </p:sp>
      <p:pic>
        <p:nvPicPr>
          <p:cNvPr id="464" name="Google Shape;464;p53"/>
          <p:cNvPicPr preferRelativeResize="0"/>
          <p:nvPr/>
        </p:nvPicPr>
        <p:blipFill>
          <a:blip r:embed="rId3">
            <a:alphaModFix/>
          </a:blip>
          <a:stretch>
            <a:fillRect/>
          </a:stretch>
        </p:blipFill>
        <p:spPr>
          <a:xfrm>
            <a:off x="3341700" y="1282400"/>
            <a:ext cx="5656799" cy="3162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1" name="Google Shape;471;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72" name="Google Shape;472;p54"/>
          <p:cNvSpPr txBox="1"/>
          <p:nvPr>
            <p:ph idx="1" type="body"/>
          </p:nvPr>
        </p:nvSpPr>
        <p:spPr>
          <a:xfrm>
            <a:off x="468900" y="1208075"/>
            <a:ext cx="4967100" cy="355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Single-Point Crossover</a:t>
            </a:r>
            <a:endParaRPr sz="2400"/>
          </a:p>
          <a:p>
            <a:pPr indent="-368300" lvl="1" marL="914400" rtl="0" algn="l">
              <a:spcBef>
                <a:spcPts val="500"/>
              </a:spcBef>
              <a:spcAft>
                <a:spcPts val="0"/>
              </a:spcAft>
              <a:buSzPts val="2200"/>
              <a:buChar char="○"/>
            </a:pPr>
            <a:r>
              <a:rPr lang="sv-SE"/>
              <a:t>Splice at crossover point.</a:t>
            </a:r>
            <a:endParaRPr/>
          </a:p>
          <a:p>
            <a:pPr indent="-381000" lvl="0" marL="457200" rtl="0" algn="l">
              <a:spcBef>
                <a:spcPts val="1000"/>
              </a:spcBef>
              <a:spcAft>
                <a:spcPts val="0"/>
              </a:spcAft>
              <a:buSzPts val="2400"/>
              <a:buChar char="●"/>
            </a:pPr>
            <a:r>
              <a:rPr lang="sv-SE" sz="2400"/>
              <a:t>Uniform Crossover</a:t>
            </a:r>
            <a:endParaRPr sz="2400"/>
          </a:p>
          <a:p>
            <a:pPr indent="-368300" lvl="1" marL="914400" rtl="0" algn="l">
              <a:spcBef>
                <a:spcPts val="500"/>
              </a:spcBef>
              <a:spcAft>
                <a:spcPts val="0"/>
              </a:spcAft>
              <a:buSzPts val="2200"/>
              <a:buChar char="○"/>
            </a:pPr>
            <a:r>
              <a:rPr lang="sv-SE"/>
              <a:t>Flip coin at each test, second child gets other option.</a:t>
            </a:r>
            <a:endParaRPr/>
          </a:p>
          <a:p>
            <a:pPr indent="-381000" lvl="0" marL="457200" rtl="0" algn="l">
              <a:spcBef>
                <a:spcPts val="1000"/>
              </a:spcBef>
              <a:spcAft>
                <a:spcPts val="0"/>
              </a:spcAft>
              <a:buSzPts val="2400"/>
              <a:buChar char="●"/>
            </a:pPr>
            <a:r>
              <a:rPr lang="sv-SE" sz="2400"/>
              <a:t>Discrete Recombination</a:t>
            </a:r>
            <a:endParaRPr sz="2400"/>
          </a:p>
          <a:p>
            <a:pPr indent="-368300" lvl="1" marL="914400" rtl="0" algn="l">
              <a:spcBef>
                <a:spcPts val="500"/>
              </a:spcBef>
              <a:spcAft>
                <a:spcPts val="0"/>
              </a:spcAft>
              <a:buSzPts val="2200"/>
              <a:buChar char="○"/>
            </a:pPr>
            <a:r>
              <a:rPr lang="sv-SE"/>
              <a:t>Flip coin at each test for both children.</a:t>
            </a:r>
            <a:endParaRPr/>
          </a:p>
          <a:p>
            <a:pPr indent="0" lvl="0" marL="0" rtl="0" algn="l">
              <a:spcBef>
                <a:spcPts val="1000"/>
              </a:spcBef>
              <a:spcAft>
                <a:spcPts val="0"/>
              </a:spcAft>
              <a:buNone/>
            </a:pPr>
            <a:r>
              <a:t/>
            </a:r>
            <a:endParaRPr/>
          </a:p>
        </p:txBody>
      </p:sp>
      <p:sp>
        <p:nvSpPr>
          <p:cNvPr id="473" name="Google Shape;473;p54"/>
          <p:cNvSpPr/>
          <p:nvPr/>
        </p:nvSpPr>
        <p:spPr>
          <a:xfrm>
            <a:off x="5736900"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74" name="Google Shape;474;p54"/>
          <p:cNvSpPr/>
          <p:nvPr/>
        </p:nvSpPr>
        <p:spPr>
          <a:xfrm>
            <a:off x="6037971"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75" name="Google Shape;475;p54"/>
          <p:cNvSpPr/>
          <p:nvPr/>
        </p:nvSpPr>
        <p:spPr>
          <a:xfrm>
            <a:off x="6339042"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76" name="Google Shape;476;p54"/>
          <p:cNvSpPr/>
          <p:nvPr/>
        </p:nvSpPr>
        <p:spPr>
          <a:xfrm>
            <a:off x="6640113"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77" name="Google Shape;477;p54"/>
          <p:cNvSpPr/>
          <p:nvPr/>
        </p:nvSpPr>
        <p:spPr>
          <a:xfrm>
            <a:off x="5736900"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78" name="Google Shape;478;p54"/>
          <p:cNvSpPr/>
          <p:nvPr/>
        </p:nvSpPr>
        <p:spPr>
          <a:xfrm>
            <a:off x="6037971"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79" name="Google Shape;479;p54"/>
          <p:cNvSpPr/>
          <p:nvPr/>
        </p:nvSpPr>
        <p:spPr>
          <a:xfrm>
            <a:off x="6339042"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80" name="Google Shape;480;p54"/>
          <p:cNvSpPr/>
          <p:nvPr/>
        </p:nvSpPr>
        <p:spPr>
          <a:xfrm>
            <a:off x="6640113"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81" name="Google Shape;481;p54"/>
          <p:cNvSpPr/>
          <p:nvPr/>
        </p:nvSpPr>
        <p:spPr>
          <a:xfrm>
            <a:off x="7432966"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82" name="Google Shape;482;p54"/>
          <p:cNvSpPr/>
          <p:nvPr/>
        </p:nvSpPr>
        <p:spPr>
          <a:xfrm>
            <a:off x="7734037"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83" name="Google Shape;483;p54"/>
          <p:cNvSpPr/>
          <p:nvPr/>
        </p:nvSpPr>
        <p:spPr>
          <a:xfrm>
            <a:off x="8035108"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84" name="Google Shape;484;p54"/>
          <p:cNvSpPr/>
          <p:nvPr/>
        </p:nvSpPr>
        <p:spPr>
          <a:xfrm>
            <a:off x="8336179"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85" name="Google Shape;485;p54"/>
          <p:cNvSpPr/>
          <p:nvPr/>
        </p:nvSpPr>
        <p:spPr>
          <a:xfrm>
            <a:off x="7432966"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86" name="Google Shape;486;p54"/>
          <p:cNvSpPr/>
          <p:nvPr/>
        </p:nvSpPr>
        <p:spPr>
          <a:xfrm>
            <a:off x="7734037"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87" name="Google Shape;487;p54"/>
          <p:cNvSpPr/>
          <p:nvPr/>
        </p:nvSpPr>
        <p:spPr>
          <a:xfrm>
            <a:off x="8035108"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88" name="Google Shape;488;p54"/>
          <p:cNvSpPr/>
          <p:nvPr/>
        </p:nvSpPr>
        <p:spPr>
          <a:xfrm>
            <a:off x="8336179"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89" name="Google Shape;489;p54"/>
          <p:cNvSpPr/>
          <p:nvPr/>
        </p:nvSpPr>
        <p:spPr>
          <a:xfrm>
            <a:off x="5736900"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90" name="Google Shape;490;p54"/>
          <p:cNvSpPr/>
          <p:nvPr/>
        </p:nvSpPr>
        <p:spPr>
          <a:xfrm>
            <a:off x="6037971"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91" name="Google Shape;491;p54"/>
          <p:cNvSpPr/>
          <p:nvPr/>
        </p:nvSpPr>
        <p:spPr>
          <a:xfrm>
            <a:off x="6339042"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92" name="Google Shape;492;p54"/>
          <p:cNvSpPr/>
          <p:nvPr/>
        </p:nvSpPr>
        <p:spPr>
          <a:xfrm>
            <a:off x="6640113"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93" name="Google Shape;493;p54"/>
          <p:cNvSpPr/>
          <p:nvPr/>
        </p:nvSpPr>
        <p:spPr>
          <a:xfrm>
            <a:off x="5736900"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94" name="Google Shape;494;p54"/>
          <p:cNvSpPr/>
          <p:nvPr/>
        </p:nvSpPr>
        <p:spPr>
          <a:xfrm>
            <a:off x="6037971"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95" name="Google Shape;495;p54"/>
          <p:cNvSpPr/>
          <p:nvPr/>
        </p:nvSpPr>
        <p:spPr>
          <a:xfrm>
            <a:off x="6339042"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96" name="Google Shape;496;p54"/>
          <p:cNvSpPr/>
          <p:nvPr/>
        </p:nvSpPr>
        <p:spPr>
          <a:xfrm>
            <a:off x="6640113"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97" name="Google Shape;497;p54"/>
          <p:cNvSpPr/>
          <p:nvPr/>
        </p:nvSpPr>
        <p:spPr>
          <a:xfrm>
            <a:off x="5736900"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98" name="Google Shape;498;p54"/>
          <p:cNvSpPr/>
          <p:nvPr/>
        </p:nvSpPr>
        <p:spPr>
          <a:xfrm>
            <a:off x="6037971"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99" name="Google Shape;499;p54"/>
          <p:cNvSpPr/>
          <p:nvPr/>
        </p:nvSpPr>
        <p:spPr>
          <a:xfrm>
            <a:off x="6339042"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00" name="Google Shape;500;p54"/>
          <p:cNvSpPr/>
          <p:nvPr/>
        </p:nvSpPr>
        <p:spPr>
          <a:xfrm>
            <a:off x="6640113"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501" name="Google Shape;501;p54"/>
          <p:cNvSpPr/>
          <p:nvPr/>
        </p:nvSpPr>
        <p:spPr>
          <a:xfrm>
            <a:off x="5736900"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502" name="Google Shape;502;p54"/>
          <p:cNvSpPr/>
          <p:nvPr/>
        </p:nvSpPr>
        <p:spPr>
          <a:xfrm>
            <a:off x="6037971"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03" name="Google Shape;503;p54"/>
          <p:cNvSpPr/>
          <p:nvPr/>
        </p:nvSpPr>
        <p:spPr>
          <a:xfrm>
            <a:off x="6339042"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04" name="Google Shape;504;p54"/>
          <p:cNvSpPr/>
          <p:nvPr/>
        </p:nvSpPr>
        <p:spPr>
          <a:xfrm>
            <a:off x="6640113"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05" name="Google Shape;505;p54"/>
          <p:cNvSpPr/>
          <p:nvPr/>
        </p:nvSpPr>
        <p:spPr>
          <a:xfrm>
            <a:off x="7432966"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06" name="Google Shape;506;p54"/>
          <p:cNvSpPr/>
          <p:nvPr/>
        </p:nvSpPr>
        <p:spPr>
          <a:xfrm>
            <a:off x="7432966"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507" name="Google Shape;507;p54"/>
          <p:cNvSpPr/>
          <p:nvPr/>
        </p:nvSpPr>
        <p:spPr>
          <a:xfrm>
            <a:off x="7734037"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508" name="Google Shape;508;p54"/>
          <p:cNvSpPr/>
          <p:nvPr/>
        </p:nvSpPr>
        <p:spPr>
          <a:xfrm>
            <a:off x="7734037"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09" name="Google Shape;509;p54"/>
          <p:cNvSpPr/>
          <p:nvPr/>
        </p:nvSpPr>
        <p:spPr>
          <a:xfrm>
            <a:off x="8035108"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10" name="Google Shape;510;p54"/>
          <p:cNvSpPr/>
          <p:nvPr/>
        </p:nvSpPr>
        <p:spPr>
          <a:xfrm>
            <a:off x="8035108"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11" name="Google Shape;511;p54"/>
          <p:cNvSpPr/>
          <p:nvPr/>
        </p:nvSpPr>
        <p:spPr>
          <a:xfrm>
            <a:off x="8336179"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512" name="Google Shape;512;p54"/>
          <p:cNvSpPr/>
          <p:nvPr/>
        </p:nvSpPr>
        <p:spPr>
          <a:xfrm>
            <a:off x="8336179"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13" name="Google Shape;513;p54"/>
          <p:cNvSpPr/>
          <p:nvPr/>
        </p:nvSpPr>
        <p:spPr>
          <a:xfrm>
            <a:off x="7432966"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14" name="Google Shape;514;p54"/>
          <p:cNvSpPr/>
          <p:nvPr/>
        </p:nvSpPr>
        <p:spPr>
          <a:xfrm>
            <a:off x="7432966"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15" name="Google Shape;515;p54"/>
          <p:cNvSpPr/>
          <p:nvPr/>
        </p:nvSpPr>
        <p:spPr>
          <a:xfrm>
            <a:off x="7734037"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516" name="Google Shape;516;p54"/>
          <p:cNvSpPr/>
          <p:nvPr/>
        </p:nvSpPr>
        <p:spPr>
          <a:xfrm>
            <a:off x="7734037"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17" name="Google Shape;517;p54"/>
          <p:cNvSpPr/>
          <p:nvPr/>
        </p:nvSpPr>
        <p:spPr>
          <a:xfrm>
            <a:off x="8035108"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18" name="Google Shape;518;p54"/>
          <p:cNvSpPr/>
          <p:nvPr/>
        </p:nvSpPr>
        <p:spPr>
          <a:xfrm>
            <a:off x="8035108"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19" name="Google Shape;519;p54"/>
          <p:cNvSpPr/>
          <p:nvPr/>
        </p:nvSpPr>
        <p:spPr>
          <a:xfrm>
            <a:off x="8336179"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20" name="Google Shape;520;p54"/>
          <p:cNvSpPr/>
          <p:nvPr/>
        </p:nvSpPr>
        <p:spPr>
          <a:xfrm>
            <a:off x="8336179"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7" name="Google Shape;527;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 Parameters</a:t>
            </a:r>
            <a:endParaRPr/>
          </a:p>
        </p:txBody>
      </p:sp>
      <p:sp>
        <p:nvSpPr>
          <p:cNvPr id="528" name="Google Shape;528;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parameters affect solution quality. Usually some experimentation required.</a:t>
            </a:r>
            <a:endParaRPr/>
          </a:p>
          <a:p>
            <a:pPr indent="-368300" lvl="1" marL="914400" rtl="0" algn="l">
              <a:spcBef>
                <a:spcPts val="500"/>
              </a:spcBef>
              <a:spcAft>
                <a:spcPts val="0"/>
              </a:spcAft>
              <a:buSzPts val="2200"/>
              <a:buChar char="•"/>
            </a:pPr>
            <a:r>
              <a:rPr lang="sv-SE"/>
              <a:t>Population Size (default: 20)</a:t>
            </a:r>
            <a:endParaRPr/>
          </a:p>
          <a:p>
            <a:pPr indent="-368300" lvl="1" marL="914400" rtl="0" algn="l">
              <a:spcBef>
                <a:spcPts val="500"/>
              </a:spcBef>
              <a:spcAft>
                <a:spcPts val="0"/>
              </a:spcAft>
              <a:buSzPts val="2200"/>
              <a:buChar char="•"/>
            </a:pPr>
            <a:r>
              <a:rPr lang="sv-SE"/>
              <a:t>Tournament Size (# population members compared during selection, default: 6)</a:t>
            </a:r>
            <a:endParaRPr/>
          </a:p>
          <a:p>
            <a:pPr indent="-368300" lvl="1" marL="914400" rtl="0" algn="l">
              <a:spcBef>
                <a:spcPts val="500"/>
              </a:spcBef>
              <a:spcAft>
                <a:spcPts val="0"/>
              </a:spcAft>
              <a:buSzPts val="2200"/>
              <a:buChar char="•"/>
            </a:pPr>
            <a:r>
              <a:rPr lang="sv-SE"/>
              <a:t>Crossover Probability (default: 0.7)</a:t>
            </a:r>
            <a:endParaRPr/>
          </a:p>
          <a:p>
            <a:pPr indent="-368300" lvl="1" marL="914400" rtl="0" algn="l">
              <a:spcBef>
                <a:spcPts val="500"/>
              </a:spcBef>
              <a:spcAft>
                <a:spcPts val="0"/>
              </a:spcAft>
              <a:buSzPts val="2200"/>
              <a:buChar char="•"/>
            </a:pPr>
            <a:r>
              <a:rPr lang="sv-SE"/>
              <a:t>Mutation Probability (default: 0.7)</a:t>
            </a:r>
            <a:endParaRPr/>
          </a:p>
          <a:p>
            <a:pPr indent="-368300" lvl="1" marL="914400" rtl="0" algn="l">
              <a:spcBef>
                <a:spcPts val="500"/>
              </a:spcBef>
              <a:spcAft>
                <a:spcPts val="0"/>
              </a:spcAft>
              <a:buSzPts val="2200"/>
              <a:buChar char="•"/>
            </a:pPr>
            <a:r>
              <a:rPr lang="sv-SE"/>
              <a:t>Stagnation Threshold (# generations without improvement before ending, default: 30)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5" name="Google Shape;535;p5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Examining the Resulting Test Suites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2" name="Google Shape;54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1000 Generations of Evolution</a:t>
            </a:r>
            <a:endParaRPr/>
          </a:p>
        </p:txBody>
      </p:sp>
      <p:sp>
        <p:nvSpPr>
          <p:cNvPr id="543" name="Google Shape;543;p57"/>
          <p:cNvSpPr txBox="1"/>
          <p:nvPr>
            <p:ph idx="1" type="body"/>
          </p:nvPr>
        </p:nvSpPr>
        <p:spPr>
          <a:xfrm>
            <a:off x="468900" y="1282400"/>
            <a:ext cx="28833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Genetic Algorithm run for 1000 generations for BMICalc.</a:t>
            </a:r>
            <a:endParaRPr sz="1800"/>
          </a:p>
          <a:p>
            <a:pPr indent="-342900" lvl="0" marL="457200" rtl="0" algn="l">
              <a:spcBef>
                <a:spcPts val="0"/>
              </a:spcBef>
              <a:spcAft>
                <a:spcPts val="0"/>
              </a:spcAft>
              <a:buSzPts val="1800"/>
              <a:buChar char="•"/>
            </a:pPr>
            <a:r>
              <a:rPr lang="sv-SE" sz="1800"/>
              <a:t>Stagnation turned off.</a:t>
            </a:r>
            <a:endParaRPr sz="1800"/>
          </a:p>
          <a:p>
            <a:pPr indent="-342900" lvl="0" marL="457200" rtl="0" algn="l">
              <a:spcBef>
                <a:spcPts val="0"/>
              </a:spcBef>
              <a:spcAft>
                <a:spcPts val="0"/>
              </a:spcAft>
              <a:buSzPts val="1800"/>
              <a:buChar char="•"/>
            </a:pPr>
            <a:r>
              <a:rPr lang="sv-SE" sz="1800"/>
              <a:t>Highly variable until ~ 200 generations, then small changes afterwards. </a:t>
            </a:r>
            <a:endParaRPr sz="1800"/>
          </a:p>
        </p:txBody>
      </p:sp>
      <p:pic>
        <p:nvPicPr>
          <p:cNvPr id="544" name="Google Shape;544;p57"/>
          <p:cNvPicPr preferRelativeResize="0"/>
          <p:nvPr/>
        </p:nvPicPr>
        <p:blipFill>
          <a:blip r:embed="rId3">
            <a:alphaModFix/>
          </a:blip>
          <a:stretch>
            <a:fillRect/>
          </a:stretch>
        </p:blipFill>
        <p:spPr>
          <a:xfrm>
            <a:off x="3409050" y="1230025"/>
            <a:ext cx="5607812" cy="3480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1" name="Google Shape;551;p5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Demo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8" name="Google Shape;558;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Examples of Generated Test Cases</a:t>
            </a:r>
            <a:endParaRPr/>
          </a:p>
        </p:txBody>
      </p:sp>
      <p:pic>
        <p:nvPicPr>
          <p:cNvPr id="559" name="Google Shape;559;p59"/>
          <p:cNvPicPr preferRelativeResize="0"/>
          <p:nvPr/>
        </p:nvPicPr>
        <p:blipFill>
          <a:blip r:embed="rId3">
            <a:alphaModFix/>
          </a:blip>
          <a:stretch>
            <a:fillRect/>
          </a:stretch>
        </p:blipFill>
        <p:spPr>
          <a:xfrm>
            <a:off x="398624" y="1190987"/>
            <a:ext cx="4057201" cy="3663125"/>
          </a:xfrm>
          <a:prstGeom prst="rect">
            <a:avLst/>
          </a:prstGeom>
          <a:noFill/>
          <a:ln>
            <a:noFill/>
          </a:ln>
        </p:spPr>
      </p:pic>
      <p:pic>
        <p:nvPicPr>
          <p:cNvPr id="560" name="Google Shape;560;p59"/>
          <p:cNvPicPr preferRelativeResize="0"/>
          <p:nvPr/>
        </p:nvPicPr>
        <p:blipFill>
          <a:blip r:embed="rId4">
            <a:alphaModFix/>
          </a:blip>
          <a:stretch>
            <a:fillRect/>
          </a:stretch>
        </p:blipFill>
        <p:spPr>
          <a:xfrm>
            <a:off x="4523138" y="1765988"/>
            <a:ext cx="4257675" cy="2686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60"/>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567" name="Google Shape;56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8" name="Google Shape;568;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569" name="Google Shape;569;p60"/>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Suggested: general properties, rather than specific expected output.</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570" name="Google Shape;570;p60"/>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571" name="Google Shape;571;p60"/>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572" name="Google Shape;572;p60"/>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573" name="Google Shape;573;p60"/>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574" name="Google Shape;574;p60"/>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575" name="Google Shape;575;p60"/>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2" name="Google Shape;582;p6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Additional Concepts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2" name="Google Shape;112;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a:t>
            </a:r>
            <a:endParaRPr/>
          </a:p>
        </p:txBody>
      </p:sp>
      <p:sp>
        <p:nvSpPr>
          <p:cNvPr id="113" name="Google Shape;113;p17"/>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test cases.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you run out of time.</a:t>
            </a:r>
            <a:endParaRPr/>
          </a:p>
          <a:p>
            <a:pPr indent="0" lvl="0" marL="0" rtl="0" algn="l">
              <a:spcBef>
                <a:spcPts val="1000"/>
              </a:spcBef>
              <a:spcAft>
                <a:spcPts val="0"/>
              </a:spcAft>
              <a:buNone/>
            </a:pPr>
            <a:r>
              <a:t/>
            </a:r>
            <a:endParaRPr/>
          </a:p>
        </p:txBody>
      </p:sp>
      <p:pic>
        <p:nvPicPr>
          <p:cNvPr descr="2000px-2-Dice-Icon.svg.png" id="114" name="Google Shape;114;p17"/>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9" name="Google Shape;589;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Test Generation...</a:t>
            </a:r>
            <a:endParaRPr/>
          </a:p>
        </p:txBody>
      </p:sp>
      <p:sp>
        <p:nvSpPr>
          <p:cNvPr id="590" name="Google Shape;590;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Can be applied to any problem with:</a:t>
            </a:r>
            <a:endParaRPr/>
          </a:p>
          <a:p>
            <a:pPr indent="-393700" lvl="0" marL="457200" rtl="0" algn="l">
              <a:spcBef>
                <a:spcPts val="1000"/>
              </a:spcBef>
              <a:spcAft>
                <a:spcPts val="0"/>
              </a:spcAft>
              <a:buSzPts val="2600"/>
              <a:buChar char="•"/>
            </a:pPr>
            <a:r>
              <a:rPr lang="sv-SE"/>
              <a:t>Large search space.</a:t>
            </a:r>
            <a:endParaRPr/>
          </a:p>
          <a:p>
            <a:pPr indent="-393700" lvl="0" marL="457200" rtl="0" algn="l">
              <a:spcBef>
                <a:spcPts val="1000"/>
              </a:spcBef>
              <a:spcAft>
                <a:spcPts val="0"/>
              </a:spcAft>
              <a:buSzPts val="2600"/>
              <a:buChar char="•"/>
            </a:pPr>
            <a:r>
              <a:rPr lang="sv-SE"/>
              <a:t>Fitness function and solution generation with low computational complexity.</a:t>
            </a:r>
            <a:endParaRPr/>
          </a:p>
          <a:p>
            <a:pPr indent="-393700" lvl="0" marL="457200" rtl="0" algn="l">
              <a:spcBef>
                <a:spcPts val="1000"/>
              </a:spcBef>
              <a:spcAft>
                <a:spcPts val="0"/>
              </a:spcAft>
              <a:buSzPts val="2600"/>
              <a:buChar char="•"/>
            </a:pPr>
            <a:r>
              <a:rPr lang="sv-SE"/>
              <a:t>Approximate continuity in fitness function scoring.</a:t>
            </a:r>
            <a:endParaRPr/>
          </a:p>
          <a:p>
            <a:pPr indent="-393700" lvl="0" marL="457200" rtl="0" algn="l">
              <a:spcBef>
                <a:spcPts val="1000"/>
              </a:spcBef>
              <a:spcAft>
                <a:spcPts val="0"/>
              </a:spcAft>
              <a:buSzPts val="2600"/>
              <a:buChar char="•"/>
            </a:pPr>
            <a:r>
              <a:rPr lang="sv-SE"/>
              <a:t>No known optimal solution.</a:t>
            </a:r>
            <a:endParaRPr/>
          </a:p>
          <a:p>
            <a:pPr indent="0" lvl="0" marL="0" rtl="0" algn="l">
              <a:spcBef>
                <a:spcPts val="10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Automated Program Repair</a:t>
            </a:r>
            <a:endParaRPr/>
          </a:p>
        </p:txBody>
      </p:sp>
      <p:sp>
        <p:nvSpPr>
          <p:cNvPr id="596" name="Google Shape;596;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Produce patches for common bug types. </a:t>
            </a:r>
            <a:endParaRPr/>
          </a:p>
          <a:p>
            <a:pPr indent="-393700" lvl="0" marL="457200" rtl="0" algn="l">
              <a:spcBef>
                <a:spcPts val="1000"/>
              </a:spcBef>
              <a:spcAft>
                <a:spcPts val="0"/>
              </a:spcAft>
              <a:buSzPts val="2600"/>
              <a:buChar char="•"/>
            </a:pPr>
            <a:r>
              <a:rPr lang="sv-SE"/>
              <a:t>Many bugs can be fixed with just a few changes to the source code - inserting new code, and deleting or moving existing code. </a:t>
            </a:r>
            <a:endParaRPr/>
          </a:p>
          <a:p>
            <a:pPr indent="-368300" lvl="1" marL="914400" rtl="0" algn="l">
              <a:spcBef>
                <a:spcPts val="500"/>
              </a:spcBef>
              <a:spcAft>
                <a:spcPts val="0"/>
              </a:spcAft>
              <a:buSzPts val="2200"/>
              <a:buChar char="•"/>
            </a:pPr>
            <a:r>
              <a:rPr lang="sv-SE"/>
              <a:t>Add null values check.</a:t>
            </a:r>
            <a:endParaRPr/>
          </a:p>
          <a:p>
            <a:pPr indent="-368300" lvl="1" marL="914400" rtl="0" algn="l">
              <a:spcBef>
                <a:spcPts val="500"/>
              </a:spcBef>
              <a:spcAft>
                <a:spcPts val="0"/>
              </a:spcAft>
              <a:buSzPts val="2200"/>
              <a:buChar char="•"/>
            </a:pPr>
            <a:r>
              <a:rPr lang="sv-SE"/>
              <a:t>Change conditional expression.</a:t>
            </a:r>
            <a:endParaRPr/>
          </a:p>
          <a:p>
            <a:pPr indent="-368300" lvl="1" marL="914400" rtl="0" algn="l">
              <a:spcBef>
                <a:spcPts val="500"/>
              </a:spcBef>
              <a:spcAft>
                <a:spcPts val="0"/>
              </a:spcAft>
              <a:buSzPts val="2200"/>
              <a:buChar char="•"/>
            </a:pPr>
            <a:r>
              <a:rPr lang="sv-SE"/>
              <a:t>Move a line within a try-catch block.</a:t>
            </a:r>
            <a:endParaRPr/>
          </a:p>
        </p:txBody>
      </p:sp>
      <p:sp>
        <p:nvSpPr>
          <p:cNvPr id="597" name="Google Shape;597;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and Validate</a:t>
            </a:r>
            <a:endParaRPr/>
          </a:p>
        </p:txBody>
      </p:sp>
      <p:sp>
        <p:nvSpPr>
          <p:cNvPr id="603" name="Google Shape;603;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Genetic programming</a:t>
            </a:r>
            <a:r>
              <a:rPr lang="sv-SE"/>
              <a:t> - solutions represent sequences of edits to the source code. </a:t>
            </a:r>
            <a:endParaRPr/>
          </a:p>
          <a:p>
            <a:pPr indent="-393700" lvl="0" marL="457200" rtl="0" algn="l">
              <a:spcBef>
                <a:spcPts val="1000"/>
              </a:spcBef>
              <a:spcAft>
                <a:spcPts val="0"/>
              </a:spcAft>
              <a:buClr>
                <a:schemeClr val="accent3"/>
              </a:buClr>
              <a:buSzPts val="2600"/>
              <a:buChar char="•"/>
            </a:pPr>
            <a:r>
              <a:rPr b="1" lang="sv-SE">
                <a:solidFill>
                  <a:schemeClr val="accent3"/>
                </a:solidFill>
              </a:rPr>
              <a:t>Generate and validate approach</a:t>
            </a:r>
            <a:r>
              <a:rPr lang="sv-SE">
                <a:solidFill>
                  <a:schemeClr val="accent3"/>
                </a:solidFill>
              </a:rPr>
              <a:t>:</a:t>
            </a:r>
            <a:endParaRPr>
              <a:solidFill>
                <a:schemeClr val="accent3"/>
              </a:solidFill>
            </a:endParaRPr>
          </a:p>
          <a:p>
            <a:pPr indent="-368300" lvl="1" marL="914400" rtl="0" algn="l">
              <a:spcBef>
                <a:spcPts val="500"/>
              </a:spcBef>
              <a:spcAft>
                <a:spcPts val="0"/>
              </a:spcAft>
              <a:buSzPts val="2200"/>
              <a:buChar char="•"/>
            </a:pPr>
            <a:r>
              <a:rPr lang="sv-SE"/>
              <a:t>Fitness function: how many tests pass?</a:t>
            </a:r>
            <a:endParaRPr/>
          </a:p>
          <a:p>
            <a:pPr indent="-368300" lvl="1" marL="914400" rtl="0" algn="l">
              <a:spcBef>
                <a:spcPts val="500"/>
              </a:spcBef>
              <a:spcAft>
                <a:spcPts val="0"/>
              </a:spcAft>
              <a:buSzPts val="2200"/>
              <a:buChar char="•"/>
            </a:pPr>
            <a:r>
              <a:rPr lang="sv-SE"/>
              <a:t>Patches that pass more tests create new population:</a:t>
            </a:r>
            <a:endParaRPr/>
          </a:p>
          <a:p>
            <a:pPr indent="-342900" lvl="2" marL="1371600" rtl="0" algn="l">
              <a:spcBef>
                <a:spcPts val="500"/>
              </a:spcBef>
              <a:spcAft>
                <a:spcPts val="0"/>
              </a:spcAft>
              <a:buSzPts val="1800"/>
              <a:buChar char="•"/>
            </a:pPr>
            <a:r>
              <a:rPr lang="sv-SE"/>
              <a:t>Mutation: Change one edit into another.</a:t>
            </a:r>
            <a:endParaRPr/>
          </a:p>
          <a:p>
            <a:pPr indent="-342900" lvl="2" marL="1371600" rtl="0" algn="l">
              <a:spcBef>
                <a:spcPts val="500"/>
              </a:spcBef>
              <a:spcAft>
                <a:spcPts val="0"/>
              </a:spcAft>
              <a:buSzPts val="1800"/>
              <a:buChar char="•"/>
            </a:pPr>
            <a:r>
              <a:rPr lang="sv-SE"/>
              <a:t>Crossover: Merge edits from two parent patches.</a:t>
            </a:r>
            <a:endParaRPr/>
          </a:p>
        </p:txBody>
      </p:sp>
      <p:sp>
        <p:nvSpPr>
          <p:cNvPr id="604" name="Google Shape;604;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Results</a:t>
            </a:r>
            <a:endParaRPr/>
          </a:p>
        </p:txBody>
      </p:sp>
      <p:sp>
        <p:nvSpPr>
          <p:cNvPr id="610" name="Google Shape;610;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Repaired 55/105 bugs at average $8 per bug.</a:t>
            </a:r>
            <a:endParaRPr/>
          </a:p>
          <a:p>
            <a:pPr indent="-368300" lvl="1" marL="914400" rtl="0" algn="l">
              <a:spcBef>
                <a:spcPts val="500"/>
              </a:spcBef>
              <a:spcAft>
                <a:spcPts val="0"/>
              </a:spcAft>
              <a:buSzPts val="2200"/>
              <a:buChar char="•"/>
            </a:pPr>
            <a:r>
              <a:rPr lang="sv-SE"/>
              <a:t>Projects with over 5 million lines of code</a:t>
            </a:r>
            <a:endParaRPr/>
          </a:p>
          <a:p>
            <a:pPr indent="-368300" lvl="1" marL="914400" rtl="0" algn="l">
              <a:spcBef>
                <a:spcPts val="500"/>
              </a:spcBef>
              <a:spcAft>
                <a:spcPts val="0"/>
              </a:spcAft>
              <a:buSzPts val="2200"/>
              <a:buChar char="•"/>
            </a:pPr>
            <a:r>
              <a:rPr lang="sv-SE"/>
              <a:t>Supported by 10000 test cases.</a:t>
            </a:r>
            <a:endParaRPr/>
          </a:p>
          <a:p>
            <a:pPr indent="-393700" lvl="0" marL="457200" rtl="0" algn="l">
              <a:spcBef>
                <a:spcPts val="1000"/>
              </a:spcBef>
              <a:spcAft>
                <a:spcPts val="0"/>
              </a:spcAft>
              <a:buSzPts val="2600"/>
              <a:buChar char="•"/>
            </a:pPr>
            <a:r>
              <a:rPr lang="sv-SE"/>
              <a:t>Patch infinite loops, segmentation faults, buffer overflows, denial of service vulnerabilities, “wrong output” faults, and more.</a:t>
            </a:r>
            <a:endParaRPr/>
          </a:p>
        </p:txBody>
      </p:sp>
      <p:sp>
        <p:nvSpPr>
          <p:cNvPr id="611" name="Google Shape;61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Risks of Automation</a:t>
            </a:r>
            <a:endParaRPr/>
          </a:p>
        </p:txBody>
      </p:sp>
      <p:sp>
        <p:nvSpPr>
          <p:cNvPr id="617" name="Google Shape;617;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Structural coverage is important.</a:t>
            </a:r>
            <a:endParaRPr/>
          </a:p>
          <a:p>
            <a:pPr indent="-368300" lvl="1" marL="914400" rtl="0" algn="l">
              <a:spcBef>
                <a:spcPts val="500"/>
              </a:spcBef>
              <a:spcAft>
                <a:spcPts val="0"/>
              </a:spcAft>
              <a:buSzPts val="2200"/>
              <a:buChar char="•"/>
            </a:pPr>
            <a:r>
              <a:rPr lang="sv-SE"/>
              <a:t>Unless we execute a statement, we’re unlikely to detect a fault in that statement.</a:t>
            </a:r>
            <a:endParaRPr/>
          </a:p>
          <a:p>
            <a:pPr indent="-393700" lvl="0" marL="457200" rtl="0" algn="l">
              <a:spcBef>
                <a:spcPts val="1000"/>
              </a:spcBef>
              <a:spcAft>
                <a:spcPts val="0"/>
              </a:spcAft>
              <a:buSzPts val="2600"/>
              <a:buChar char="•"/>
            </a:pPr>
            <a:r>
              <a:rPr lang="sv-SE"/>
              <a:t>More important: how we execute the code.</a:t>
            </a:r>
            <a:endParaRPr/>
          </a:p>
          <a:p>
            <a:pPr indent="-368300" lvl="1" marL="914400" rtl="0" algn="l">
              <a:spcBef>
                <a:spcPts val="500"/>
              </a:spcBef>
              <a:spcAft>
                <a:spcPts val="0"/>
              </a:spcAft>
              <a:buSzPts val="2200"/>
              <a:buChar char="•"/>
            </a:pPr>
            <a:r>
              <a:rPr lang="sv-SE"/>
              <a:t>Humans incorporate context from a project.</a:t>
            </a:r>
            <a:endParaRPr/>
          </a:p>
          <a:p>
            <a:pPr indent="-368300" lvl="1" marL="914400" rtl="0" algn="l">
              <a:spcBef>
                <a:spcPts val="500"/>
              </a:spcBef>
              <a:spcAft>
                <a:spcPts val="0"/>
              </a:spcAft>
              <a:buSzPts val="2200"/>
              <a:buChar char="•"/>
            </a:pPr>
            <a:r>
              <a:rPr lang="sv-SE"/>
              <a:t>“Context” is difficult for automation to derive.</a:t>
            </a:r>
            <a:endParaRPr/>
          </a:p>
          <a:p>
            <a:pPr indent="-368300" lvl="1" marL="914400" rtl="0" algn="l">
              <a:spcBef>
                <a:spcPts val="500"/>
              </a:spcBef>
              <a:spcAft>
                <a:spcPts val="0"/>
              </a:spcAft>
              <a:buSzPts val="2200"/>
              <a:buChar char="•"/>
            </a:pPr>
            <a:r>
              <a:rPr lang="sv-SE"/>
              <a:t>One-size-fits-all approaches.</a:t>
            </a:r>
            <a:endParaRPr/>
          </a:p>
        </p:txBody>
      </p:sp>
      <p:sp>
        <p:nvSpPr>
          <p:cNvPr id="618" name="Google Shape;618;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Limitations of Automation</a:t>
            </a:r>
            <a:endParaRPr/>
          </a:p>
        </p:txBody>
      </p:sp>
      <p:sp>
        <p:nvSpPr>
          <p:cNvPr id="624" name="Google Shape;624;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Automation produces different tests than humans.</a:t>
            </a:r>
            <a:endParaRPr/>
          </a:p>
          <a:p>
            <a:pPr indent="-419100" lvl="1" marL="914400" rtl="0" algn="l">
              <a:spcBef>
                <a:spcPts val="600"/>
              </a:spcBef>
              <a:spcAft>
                <a:spcPts val="0"/>
              </a:spcAft>
              <a:buSzPts val="3000"/>
              <a:buChar char="•"/>
            </a:pPr>
            <a:r>
              <a:rPr lang="sv-SE"/>
              <a:t>“shortest-path” approach to attaining coverage.</a:t>
            </a:r>
            <a:endParaRPr/>
          </a:p>
          <a:p>
            <a:pPr indent="-419100" lvl="1" marL="914400" rtl="0" algn="l">
              <a:spcBef>
                <a:spcPts val="600"/>
              </a:spcBef>
              <a:spcAft>
                <a:spcPts val="0"/>
              </a:spcAft>
              <a:buSzPts val="3000"/>
              <a:buChar char="•"/>
            </a:pPr>
            <a:r>
              <a:rPr lang="sv-SE"/>
              <a:t>Apply input different from what humans would try.</a:t>
            </a:r>
            <a:endParaRPr/>
          </a:p>
          <a:p>
            <a:pPr indent="-419100" lvl="1" marL="914400" rtl="0" algn="l">
              <a:spcBef>
                <a:spcPts val="600"/>
              </a:spcBef>
              <a:spcAft>
                <a:spcPts val="0"/>
              </a:spcAft>
              <a:buSzPts val="3000"/>
              <a:buChar char="•"/>
            </a:pPr>
            <a:r>
              <a:rPr lang="sv-SE"/>
              <a:t>Execute sequences of calls that a human might not try.</a:t>
            </a:r>
            <a:endParaRPr/>
          </a:p>
          <a:p>
            <a:pPr indent="-393700" lvl="0" marL="457200" marR="0" rtl="0" algn="l">
              <a:lnSpc>
                <a:spcPct val="100000"/>
              </a:lnSpc>
              <a:spcBef>
                <a:spcPts val="0"/>
              </a:spcBef>
              <a:spcAft>
                <a:spcPts val="0"/>
              </a:spcAft>
              <a:buSzPts val="2600"/>
              <a:buChar char="•"/>
            </a:pPr>
            <a:r>
              <a:rPr lang="sv-SE"/>
              <a:t>Automation </a:t>
            </a:r>
            <a:r>
              <a:rPr b="1" lang="sv-SE">
                <a:solidFill>
                  <a:schemeClr val="accent3"/>
                </a:solidFill>
              </a:rPr>
              <a:t>can be</a:t>
            </a:r>
            <a:r>
              <a:rPr lang="sv-SE"/>
              <a:t> very effective, but more work is needed to improve it.</a:t>
            </a:r>
            <a:endParaRPr/>
          </a:p>
        </p:txBody>
      </p:sp>
      <p:sp>
        <p:nvSpPr>
          <p:cNvPr id="625" name="Google Shape;625;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2" name="Google Shape;632;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33" name="Google Shape;633;p68"/>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Python: </a:t>
            </a:r>
            <a:endParaRPr/>
          </a:p>
          <a:p>
            <a:pPr indent="-368300" lvl="1" marL="914400" rtl="0" algn="l">
              <a:spcBef>
                <a:spcPts val="500"/>
              </a:spcBef>
              <a:spcAft>
                <a:spcPts val="0"/>
              </a:spcAft>
              <a:buSzPts val="2200"/>
              <a:buChar char="•"/>
            </a:pPr>
            <a:r>
              <a:rPr lang="sv-SE"/>
              <a:t>Tutorial for beginners: </a:t>
            </a:r>
            <a:r>
              <a:rPr lang="sv-SE" u="sng">
                <a:solidFill>
                  <a:schemeClr val="hlink"/>
                </a:solidFill>
                <a:hlinkClick r:id="rId3"/>
              </a:rPr>
              <a:t>https://greg4cr.github.io/pdf/21ai4se.pdf</a:t>
            </a:r>
            <a:endParaRPr/>
          </a:p>
          <a:p>
            <a:pPr indent="-368300" lvl="1" marL="914400" rtl="0" algn="l">
              <a:spcBef>
                <a:spcPts val="500"/>
              </a:spcBef>
              <a:spcAft>
                <a:spcPts val="0"/>
              </a:spcAft>
              <a:buSzPts val="2200"/>
              <a:buChar char="•"/>
            </a:pPr>
            <a:r>
              <a:rPr lang="sv-SE" u="sng">
                <a:solidFill>
                  <a:schemeClr val="hlink"/>
                </a:solidFill>
                <a:hlinkClick r:id="rId4"/>
              </a:rPr>
              <a:t>https://github.com/Greg4cr/PythonUnitTestGeneration</a:t>
            </a:r>
            <a:r>
              <a:rPr lang="sv-SE"/>
              <a:t> </a:t>
            </a:r>
            <a:endParaRPr/>
          </a:p>
          <a:p>
            <a:pPr indent="-393700" lvl="0" marL="457200" rtl="0" algn="l">
              <a:spcBef>
                <a:spcPts val="1000"/>
              </a:spcBef>
              <a:spcAft>
                <a:spcPts val="0"/>
              </a:spcAft>
              <a:buSzPts val="2600"/>
              <a:buChar char="•"/>
            </a:pPr>
            <a:r>
              <a:rPr lang="sv-SE"/>
              <a:t>EvoSuite for Java: </a:t>
            </a:r>
            <a:r>
              <a:rPr lang="sv-SE" u="sng">
                <a:solidFill>
                  <a:schemeClr val="hlink"/>
                </a:solidFill>
                <a:hlinkClick r:id="rId5"/>
              </a:rPr>
              <a:t>http://www.evosuite.org/</a:t>
            </a:r>
            <a:r>
              <a:rPr lang="sv-SE"/>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0" name="Google Shape;640;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41" name="Google Shape;641;p69"/>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Fuzzing often based on metaheuristic search.</a:t>
            </a:r>
            <a:endParaRPr/>
          </a:p>
          <a:p>
            <a:pPr indent="-368300" lvl="1" marL="914400" rtl="0" algn="l">
              <a:spcBef>
                <a:spcPts val="500"/>
              </a:spcBef>
              <a:spcAft>
                <a:spcPts val="0"/>
              </a:spcAft>
              <a:buSzPts val="2200"/>
              <a:buChar char="•"/>
            </a:pPr>
            <a:r>
              <a:rPr lang="sv-SE"/>
              <a:t>AFL (American Fuzzy Lop), Google OSS-Fuzz use genetic algorithms, fitness = code coverage.</a:t>
            </a:r>
            <a:endParaRPr/>
          </a:p>
          <a:p>
            <a:pPr indent="-342900" lvl="2" marL="1371600" rtl="0" algn="l">
              <a:spcBef>
                <a:spcPts val="500"/>
              </a:spcBef>
              <a:spcAft>
                <a:spcPts val="0"/>
              </a:spcAft>
              <a:buSzPts val="1800"/>
              <a:buChar char="•"/>
            </a:pPr>
            <a:r>
              <a:rPr lang="sv-SE" u="sng">
                <a:solidFill>
                  <a:schemeClr val="hlink"/>
                </a:solidFill>
                <a:hlinkClick r:id="rId3"/>
              </a:rPr>
              <a:t>http://lcamtuf.coredump.cx/afl/</a:t>
            </a:r>
            <a:endParaRPr/>
          </a:p>
          <a:p>
            <a:pPr indent="-342900" lvl="2" marL="1371600" rtl="0" algn="l">
              <a:spcBef>
                <a:spcPts val="500"/>
              </a:spcBef>
              <a:spcAft>
                <a:spcPts val="0"/>
              </a:spcAft>
              <a:buSzPts val="1800"/>
              <a:buChar char="•"/>
            </a:pPr>
            <a:r>
              <a:rPr lang="sv-SE" u="sng">
                <a:solidFill>
                  <a:schemeClr val="hlink"/>
                </a:solidFill>
                <a:hlinkClick r:id="rId4"/>
              </a:rPr>
              <a:t>https://google.github.io/oss-fuz</a:t>
            </a:r>
            <a:r>
              <a:rPr lang="sv-SE"/>
              <a:t> </a:t>
            </a:r>
            <a:endParaRPr/>
          </a:p>
          <a:p>
            <a:pPr indent="-342900" lvl="2" marL="1371600" rtl="0" algn="l">
              <a:spcBef>
                <a:spcPts val="500"/>
              </a:spcBef>
              <a:spcAft>
                <a:spcPts val="0"/>
              </a:spcAft>
              <a:buSzPts val="1800"/>
              <a:buChar char="•"/>
            </a:pPr>
            <a:r>
              <a:rPr lang="sv-SE"/>
              <a:t>system-level tests</a:t>
            </a:r>
            <a:endParaRPr/>
          </a:p>
          <a:p>
            <a:pPr indent="-368300" lvl="1" marL="914400" rtl="0" algn="l">
              <a:spcBef>
                <a:spcPts val="500"/>
              </a:spcBef>
              <a:spcAft>
                <a:spcPts val="0"/>
              </a:spcAft>
              <a:buSzPts val="2200"/>
              <a:buChar char="•"/>
            </a:pPr>
            <a:r>
              <a:rPr lang="sv-SE"/>
              <a:t>The Fuzzing Book has tutorials and code for many specialized approaches:</a:t>
            </a:r>
            <a:endParaRPr/>
          </a:p>
          <a:p>
            <a:pPr indent="-342900" lvl="2" marL="1371600" rtl="0" algn="l">
              <a:spcBef>
                <a:spcPts val="500"/>
              </a:spcBef>
              <a:spcAft>
                <a:spcPts val="0"/>
              </a:spcAft>
              <a:buSzPts val="1800"/>
              <a:buChar char="•"/>
            </a:pPr>
            <a:r>
              <a:rPr lang="sv-SE" u="sng">
                <a:solidFill>
                  <a:schemeClr val="hlink"/>
                </a:solidFill>
                <a:hlinkClick r:id="rId5"/>
              </a:rPr>
              <a:t>https://www.fuzzingbook.org/</a:t>
            </a:r>
            <a:r>
              <a:rPr lang="sv-SE"/>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8" name="Google Shape;648;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pic>
        <p:nvPicPr>
          <p:cNvPr id="649" name="Google Shape;649;p70"/>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650" name="Google Shape;650;p70"/>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(Algorithm)</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651" name="Google Shape;651;p70"/>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0"/>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0"/>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654" name="Google Shape;654;p70"/>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655" name="Google Shape;655;p70"/>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0"/>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0"/>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0"/>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659" name="Google Shape;659;p70"/>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660" name="Google Shape;660;p70"/>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661" name="Google Shape;661;p70"/>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662" name="Google Shape;662;p70"/>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Maximize Battery Use,</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68" name="Google Shape;668;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Course summary and exam review</a:t>
            </a:r>
            <a:endParaRPr/>
          </a:p>
          <a:p>
            <a:pPr indent="-368300" lvl="1" marL="914400" rtl="0" algn="l">
              <a:spcBef>
                <a:spcPts val="0"/>
              </a:spcBef>
              <a:spcAft>
                <a:spcPts val="0"/>
              </a:spcAft>
              <a:buSzPts val="2200"/>
              <a:buChar char="•"/>
            </a:pPr>
            <a:r>
              <a:rPr lang="sv-SE"/>
              <a:t>Try the practice test!</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3 - Due March 10</a:t>
            </a:r>
            <a:endParaRPr/>
          </a:p>
          <a:p>
            <a:pPr indent="0" lvl="0" marL="0" rtl="0" algn="l">
              <a:spcBef>
                <a:spcPts val="1000"/>
              </a:spcBef>
              <a:spcAft>
                <a:spcPts val="0"/>
              </a:spcAft>
              <a:buNone/>
            </a:pPr>
            <a:r>
              <a:t/>
            </a:r>
            <a:endParaRPr/>
          </a:p>
        </p:txBody>
      </p:sp>
      <p:sp>
        <p:nvSpPr>
          <p:cNvPr id="669" name="Google Shape;669;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1" name="Google Shape;121;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pic>
        <p:nvPicPr>
          <p:cNvPr id="122" name="Google Shape;122;p18"/>
          <p:cNvPicPr preferRelativeResize="0"/>
          <p:nvPr/>
        </p:nvPicPr>
        <p:blipFill>
          <a:blip r:embed="rId3">
            <a:alphaModFix/>
          </a:blip>
          <a:stretch>
            <a:fillRect/>
          </a:stretch>
        </p:blipFill>
        <p:spPr>
          <a:xfrm>
            <a:off x="406550" y="2025425"/>
            <a:ext cx="5342325" cy="1038975"/>
          </a:xfrm>
          <a:prstGeom prst="rect">
            <a:avLst/>
          </a:prstGeom>
          <a:noFill/>
          <a:ln>
            <a:noFill/>
          </a:ln>
        </p:spPr>
      </p:pic>
      <p:pic>
        <p:nvPicPr>
          <p:cNvPr id="123" name="Google Shape;123;p18"/>
          <p:cNvPicPr preferRelativeResize="0"/>
          <p:nvPr/>
        </p:nvPicPr>
        <p:blipFill>
          <a:blip r:embed="rId4">
            <a:alphaModFix/>
          </a:blip>
          <a:stretch>
            <a:fillRect/>
          </a:stretch>
        </p:blipFill>
        <p:spPr>
          <a:xfrm>
            <a:off x="468900" y="1364012"/>
            <a:ext cx="1523200" cy="579800"/>
          </a:xfrm>
          <a:prstGeom prst="rect">
            <a:avLst/>
          </a:prstGeom>
          <a:noFill/>
          <a:ln>
            <a:noFill/>
          </a:ln>
        </p:spPr>
      </p:pic>
      <p:sp>
        <p:nvSpPr>
          <p:cNvPr id="124" name="Google Shape;124;p18"/>
          <p:cNvSpPr/>
          <p:nvPr/>
        </p:nvSpPr>
        <p:spPr>
          <a:xfrm>
            <a:off x="3172875" y="1898275"/>
            <a:ext cx="5604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Age</a:t>
            </a:r>
            <a:endParaRPr b="1"/>
          </a:p>
        </p:txBody>
      </p:sp>
      <p:sp>
        <p:nvSpPr>
          <p:cNvPr id="125" name="Google Shape;125;p18"/>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26" name="Google Shape;126;p18"/>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27" name="Google Shape;127;p18"/>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4" name="Google Shape;134;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sp>
        <p:nvSpPr>
          <p:cNvPr id="135" name="Google Shape;135;p19"/>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36" name="Google Shape;136;p19"/>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37" name="Google Shape;137;p19"/>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
        <p:nvSpPr>
          <p:cNvPr id="138" name="Google Shape;138;p19"/>
          <p:cNvSpPr txBox="1"/>
          <p:nvPr/>
        </p:nvSpPr>
        <p:spPr>
          <a:xfrm>
            <a:off x="379650" y="1319775"/>
            <a:ext cx="5893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def test_bmi_value_valid():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BMICalc(150, 41, 18)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bmi_value = bmi_calc.bmi_value()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bmi_value == 18.2 </a:t>
            </a:r>
            <a:endParaRPr>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sv-SE">
                <a:latin typeface="Consolas"/>
                <a:ea typeface="Consolas"/>
                <a:cs typeface="Consolas"/>
                <a:sym typeface="Consolas"/>
              </a:rPr>
              <a:t>def test_bmi_adult():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BMICalc(160, 65, 21)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bmi_calc.classify_bmi_adults()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"Overweight"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def test_bmi_children_4y():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BMICalc(100, 13, 4)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bmi_calc.classify_bmi_teens_and_children()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"Underweight"</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 - BMI Example</a:t>
            </a:r>
            <a:endParaRPr/>
          </a:p>
        </p:txBody>
      </p:sp>
      <p:sp>
        <p:nvSpPr>
          <p:cNvPr id="146" name="Google Shape;146;p20"/>
          <p:cNvSpPr/>
          <p:nvPr/>
        </p:nvSpPr>
        <p:spPr>
          <a:xfrm>
            <a:off x="6056500" y="12113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47" name="Google Shape;147;p20"/>
          <p:cNvCxnSpPr/>
          <p:nvPr/>
        </p:nvCxnSpPr>
        <p:spPr>
          <a:xfrm>
            <a:off x="6060625" y="23819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48" name="Google Shape;148;p20"/>
          <p:cNvCxnSpPr/>
          <p:nvPr/>
        </p:nvCxnSpPr>
        <p:spPr>
          <a:xfrm>
            <a:off x="6060625" y="1594225"/>
            <a:ext cx="2919900" cy="0"/>
          </a:xfrm>
          <a:prstGeom prst="straightConnector1">
            <a:avLst/>
          </a:prstGeom>
          <a:noFill/>
          <a:ln cap="flat" cmpd="sng" w="19050">
            <a:solidFill>
              <a:schemeClr val="dk2"/>
            </a:solidFill>
            <a:prstDash val="solid"/>
            <a:round/>
            <a:headEnd len="med" w="med" type="none"/>
            <a:tailEnd len="med" w="med" type="none"/>
          </a:ln>
        </p:spPr>
      </p:cxnSp>
      <p:sp>
        <p:nvSpPr>
          <p:cNvPr id="149" name="Google Shape;149;p20"/>
          <p:cNvSpPr txBox="1"/>
          <p:nvPr>
            <p:ph idx="1" type="body"/>
          </p:nvPr>
        </p:nvSpPr>
        <p:spPr>
          <a:xfrm>
            <a:off x="81350" y="1282400"/>
            <a:ext cx="50619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Create an empty test case:</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Instantiate the class-under-test with random values:</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br>
              <a:rPr lang="sv-SE" sz="1800">
                <a:latin typeface="Consolas"/>
                <a:ea typeface="Consolas"/>
                <a:cs typeface="Consolas"/>
                <a:sym typeface="Consolas"/>
              </a:rPr>
            </a:br>
            <a:r>
              <a:rPr lang="sv-SE" sz="1800">
                <a:latin typeface="Consolas"/>
                <a:ea typeface="Consolas"/>
                <a:cs typeface="Consolas"/>
                <a:sym typeface="Consolas"/>
              </a:rPr>
              <a:t>    cut = BMICalc(180, 50, 40) </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Insert 1+ method calls or assignments to class variables.</a:t>
            </a:r>
            <a:endParaRPr sz="1800"/>
          </a:p>
          <a:p>
            <a:pPr indent="-342900" lvl="1" marL="914400" rtl="0" algn="l">
              <a:spcBef>
                <a:spcPts val="0"/>
              </a:spcBef>
              <a:spcAft>
                <a:spcPts val="0"/>
              </a:spcAft>
              <a:buSzPts val="1800"/>
              <a:buChar char="•"/>
            </a:pPr>
            <a:r>
              <a:rPr lang="sv-SE" sz="1800"/>
              <a:t>Number of calls is random</a:t>
            </a:r>
            <a:endParaRPr sz="1800"/>
          </a:p>
          <a:p>
            <a:pPr indent="-342900" lvl="1" marL="914400" rtl="0" algn="l">
              <a:spcBef>
                <a:spcPts val="0"/>
              </a:spcBef>
              <a:spcAft>
                <a:spcPts val="0"/>
              </a:spcAft>
              <a:buSzPts val="1800"/>
              <a:buChar char="•"/>
            </a:pPr>
            <a:r>
              <a:rPr lang="sv-SE" sz="1800"/>
              <a:t>Which method/variable is random</a:t>
            </a:r>
            <a:endParaRPr sz="1800"/>
          </a:p>
          <a:p>
            <a:pPr indent="-342900" lvl="1" marL="914400" rtl="0" algn="l">
              <a:spcBef>
                <a:spcPts val="0"/>
              </a:spcBef>
              <a:spcAft>
                <a:spcPts val="0"/>
              </a:spcAft>
              <a:buSzPts val="1800"/>
              <a:buChar char="•"/>
            </a:pPr>
            <a:r>
              <a:rPr lang="sv-SE" sz="1800"/>
              <a:t>Method parameters are random values</a:t>
            </a:r>
            <a:endParaRPr sz="1800"/>
          </a:p>
        </p:txBody>
      </p:sp>
      <p:sp>
        <p:nvSpPr>
          <p:cNvPr id="150" name="Google Shape;150;p20"/>
          <p:cNvSpPr txBox="1"/>
          <p:nvPr/>
        </p:nvSpPr>
        <p:spPr>
          <a:xfrm>
            <a:off x="5143250" y="3382025"/>
            <a:ext cx="38559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sv-SE">
                <a:solidFill>
                  <a:schemeClr val="dk1"/>
                </a:solidFill>
                <a:latin typeface="Consolas"/>
                <a:ea typeface="Consolas"/>
                <a:cs typeface="Consolas"/>
                <a:sym typeface="Consolas"/>
              </a:rPr>
              <a:t>def test_1():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 = BMICalc(180, 50, 40)</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 = cut.bmi_value()</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cut.height = 15681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output2 = cut.classify_bmi_adults()</a:t>
            </a:r>
            <a:r>
              <a:rPr lang="sv-SE" sz="1800">
                <a:solidFill>
                  <a:schemeClr val="dk1"/>
                </a:solidFill>
                <a:latin typeface="Consolas"/>
                <a:ea typeface="Consolas"/>
                <a:cs typeface="Consolas"/>
                <a:sym typeface="Consolas"/>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7" name="Google Shape;157;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158" name="Google Shape;158;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159" name="Google Shape;159;p21"/>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